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notesMasterIdLst>
    <p:notesMasterId r:id="rId33"/>
  </p:notesMasterIdLst>
  <p:handoutMasterIdLst>
    <p:handoutMasterId r:id="rId34"/>
  </p:handoutMasterIdLst>
  <p:sldIdLst>
    <p:sldId id="268" r:id="rId2"/>
    <p:sldId id="272" r:id="rId3"/>
    <p:sldId id="277" r:id="rId4"/>
    <p:sldId id="273" r:id="rId5"/>
    <p:sldId id="278" r:id="rId6"/>
    <p:sldId id="279" r:id="rId7"/>
    <p:sldId id="281" r:id="rId8"/>
    <p:sldId id="280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90" r:id="rId18"/>
    <p:sldId id="291" r:id="rId19"/>
    <p:sldId id="293" r:id="rId20"/>
    <p:sldId id="274" r:id="rId21"/>
    <p:sldId id="276" r:id="rId22"/>
    <p:sldId id="275" r:id="rId23"/>
    <p:sldId id="292" r:id="rId24"/>
    <p:sldId id="294" r:id="rId25"/>
    <p:sldId id="295" r:id="rId26"/>
    <p:sldId id="296" r:id="rId27"/>
    <p:sldId id="297" r:id="rId28"/>
    <p:sldId id="298" r:id="rId29"/>
    <p:sldId id="299" r:id="rId30"/>
    <p:sldId id="300" r:id="rId31"/>
    <p:sldId id="301" r:id="rId32"/>
  </p:sldIdLst>
  <p:sldSz cx="9144000" cy="6858000" type="overhead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2787"/>
    <p:restoredTop sz="90929"/>
  </p:normalViewPr>
  <p:slideViewPr>
    <p:cSldViewPr>
      <p:cViewPr>
        <p:scale>
          <a:sx n="70" d="100"/>
          <a:sy n="70" d="100"/>
        </p:scale>
        <p:origin x="-7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7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4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t-IT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it-IT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t-IT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06835CE-0421-4460-8C31-B02D9858C856}" type="slidenum">
              <a:rPr lang="it-IT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t-IT"/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it-IT"/>
          </a:p>
        </p:txBody>
      </p:sp>
      <p:sp>
        <p:nvSpPr>
          <p:cNvPr id="4100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102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t-IT"/>
          </a:p>
        </p:txBody>
      </p:sp>
      <p:sp>
        <p:nvSpPr>
          <p:cNvPr id="4103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BBD3EB1-72D8-40E2-9FEC-9DA04B048E2B}" type="slidenum">
              <a:rPr lang="it-IT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tangolo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ttangolo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ttangolo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ttangolo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ttangolo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ettangolo arrotondato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ettangolo arrotondato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ttangolo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tangolo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ttangolo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it-IT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5ADB8E6-4837-44DA-BD68-2827E25945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32EF-4580-4FBC-AB0A-D1CDF22FF29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BDA66-C6F2-48C2-93AD-63DCFB19962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4917-BFE0-45D6-9066-493B51973F9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DC393-5FC0-4318-8E0C-5E53DE2724B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04DF6-FC8E-4CB6-9827-F2988C0806D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6" name="Segnaposto data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2DDA732-2DF6-4015-8647-9129F94CE25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8" name="Segnaposto piè di pagina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E0BF561-0CA7-402A-A61B-53ED59A1129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0C6BE-C7D6-4E01-AC79-AA171E80839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954C7-94D8-4A1D-B5C5-34F008233DF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5E2A9-5206-403D-9B88-317CE31DF38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ttangolo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ttangolo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ttangolo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ttangolo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ttangolo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ettangolo arrotondato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ettangolo arrotondato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ttangolo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ttangolo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ttangolo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ttangolo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ttangolo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ttangolo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it-IT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8905166-1B54-437F-BDA4-C0EA222B20C4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24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oleObject29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33.bin"/><Relationship Id="rId5" Type="http://schemas.openxmlformats.org/officeDocument/2006/relationships/oleObject" Target="../embeddings/oleObject32.bin"/><Relationship Id="rId4" Type="http://schemas.openxmlformats.org/officeDocument/2006/relationships/oleObject" Target="../embeddings/oleObject31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5" Type="http://schemas.openxmlformats.org/officeDocument/2006/relationships/oleObject" Target="../embeddings/oleObject37.bin"/><Relationship Id="rId4" Type="http://schemas.openxmlformats.org/officeDocument/2006/relationships/oleObject" Target="../embeddings/oleObject36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4" Type="http://schemas.openxmlformats.org/officeDocument/2006/relationships/oleObject" Target="../embeddings/oleObject39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4" Type="http://schemas.openxmlformats.org/officeDocument/2006/relationships/oleObject" Target="../embeddings/oleObject41.bin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2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Gli invarianti relativistici</a:t>
            </a:r>
            <a:endParaRPr lang="it-IT" dirty="0"/>
          </a:p>
        </p:txBody>
      </p:sp>
      <p:sp>
        <p:nvSpPr>
          <p:cNvPr id="2355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457200" y="3908648"/>
            <a:ext cx="4953000" cy="1752600"/>
          </a:xfrm>
        </p:spPr>
        <p:txBody>
          <a:bodyPr/>
          <a:lstStyle/>
          <a:p>
            <a:r>
              <a:rPr lang="it-IT" dirty="0"/>
              <a:t>Prof. Paolo </a:t>
            </a:r>
            <a:r>
              <a:rPr lang="it-IT" dirty="0" smtClean="0"/>
              <a:t>Gini</a:t>
            </a:r>
          </a:p>
          <a:p>
            <a:r>
              <a:rPr lang="it-IT" dirty="0" smtClean="0"/>
              <a:t>Corso di Formazione per docenti</a:t>
            </a:r>
          </a:p>
          <a:p>
            <a:r>
              <a:rPr lang="it-IT" dirty="0" smtClean="0"/>
              <a:t>Liceo Statale “G. Galilei”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11560" y="764704"/>
            <a:ext cx="8147248" cy="1080120"/>
          </a:xfrm>
        </p:spPr>
        <p:txBody>
          <a:bodyPr>
            <a:normAutofit/>
          </a:bodyPr>
          <a:lstStyle/>
          <a:p>
            <a:r>
              <a:rPr lang="it-IT" sz="2400" dirty="0" smtClean="0"/>
              <a:t>Quindi in S’ i due eventi appariranno avvenire in punti distinti ma si avrà</a:t>
            </a:r>
            <a:endParaRPr lang="it-IT" sz="2400" dirty="0"/>
          </a:p>
        </p:txBody>
      </p:sp>
      <p:graphicFrame>
        <p:nvGraphicFramePr>
          <p:cNvPr id="58370" name="Object 2"/>
          <p:cNvGraphicFramePr>
            <a:graphicFrameLocks noChangeAspect="1"/>
          </p:cNvGraphicFramePr>
          <p:nvPr/>
        </p:nvGraphicFramePr>
        <p:xfrm>
          <a:off x="2243138" y="1689100"/>
          <a:ext cx="4125912" cy="571500"/>
        </p:xfrm>
        <a:graphic>
          <a:graphicData uri="http://schemas.openxmlformats.org/presentationml/2006/ole">
            <p:oleObj spid="_x0000_s59396" name="Equazione" r:id="rId3" imgW="1460160" imgH="241200" progId="Equation.3">
              <p:embed/>
            </p:oleObj>
          </a:graphicData>
        </a:graphic>
      </p:graphicFrame>
      <p:sp>
        <p:nvSpPr>
          <p:cNvPr id="5" name="Segnaposto contenuto 2"/>
          <p:cNvSpPr txBox="1">
            <a:spLocks/>
          </p:cNvSpPr>
          <p:nvPr/>
        </p:nvSpPr>
        <p:spPr>
          <a:xfrm>
            <a:off x="611560" y="2348880"/>
            <a:ext cx="8229600" cy="352839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lang="it-IT" noProof="0" dirty="0" smtClean="0">
                <a:latin typeface="+mn-lt"/>
              </a:rPr>
              <a:t>La d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istanza spaziale </a:t>
            </a:r>
            <a:r>
              <a:rPr kumimoji="0" lang="it-IT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  <a:sym typeface="Symbol"/>
              </a:rPr>
              <a:t>s’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 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 i due eventi è </a:t>
            </a:r>
            <a:r>
              <a:rPr kumimoji="0" lang="it-IT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minore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della distanza che la luce può percorrere nel</a:t>
            </a:r>
            <a:r>
              <a:rPr kumimoji="0" lang="it-IT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tempo </a:t>
            </a:r>
            <a:r>
              <a:rPr kumimoji="0" lang="it-IT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cs typeface="Times New Roman" pitchFamily="18" charset="0"/>
                <a:sym typeface="Symbol"/>
              </a:rPr>
              <a:t>t’</a:t>
            </a:r>
            <a:r>
              <a:rPr kumimoji="0" lang="it-IT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 (intervallo temporale tra A e B misurato da S’)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lang="it-IT" baseline="0" dirty="0" smtClean="0">
                <a:latin typeface="+mn-lt"/>
                <a:sym typeface="Symbol"/>
              </a:rPr>
              <a:t>Ciò significa che un raggio di luce può portare informazioni da A </a:t>
            </a:r>
            <a:r>
              <a:rPr lang="it-IT" baseline="0" dirty="0" err="1" smtClean="0">
                <a:latin typeface="+mn-lt"/>
                <a:sym typeface="Symbol"/>
              </a:rPr>
              <a:t>a</a:t>
            </a:r>
            <a:r>
              <a:rPr lang="it-IT" baseline="0" dirty="0" smtClean="0">
                <a:latin typeface="+mn-lt"/>
                <a:sym typeface="Symbol"/>
              </a:rPr>
              <a:t> B e quindi A e B sono </a:t>
            </a:r>
            <a:r>
              <a:rPr lang="it-IT" b="1" baseline="0" dirty="0" smtClean="0">
                <a:solidFill>
                  <a:srgbClr val="FF0000"/>
                </a:solidFill>
                <a:latin typeface="+mn-lt"/>
                <a:sym typeface="Symbol"/>
              </a:rPr>
              <a:t>correlati causalmente</a:t>
            </a:r>
            <a:r>
              <a:rPr lang="it-IT" baseline="0" dirty="0" smtClean="0">
                <a:solidFill>
                  <a:srgbClr val="FF0000"/>
                </a:solidFill>
                <a:latin typeface="+mn-lt"/>
                <a:sym typeface="Symbol"/>
              </a:rPr>
              <a:t> (</a:t>
            </a:r>
            <a:r>
              <a:rPr lang="it-IT" baseline="0" dirty="0" smtClean="0">
                <a:solidFill>
                  <a:srgbClr val="00B0F0"/>
                </a:solidFill>
                <a:latin typeface="+mn-lt"/>
                <a:sym typeface="Symbol"/>
              </a:rPr>
              <a:t>A</a:t>
            </a:r>
            <a:r>
              <a:rPr lang="it-IT" dirty="0" smtClean="0">
                <a:solidFill>
                  <a:srgbClr val="00B0F0"/>
                </a:solidFill>
                <a:latin typeface="+mn-lt"/>
                <a:sym typeface="Symbol"/>
              </a:rPr>
              <a:t> può essere la causa di B</a:t>
            </a:r>
            <a:r>
              <a:rPr lang="it-IT" dirty="0" smtClean="0">
                <a:solidFill>
                  <a:srgbClr val="FF0000"/>
                </a:solidFill>
                <a:latin typeface="+mn-lt"/>
                <a:sym typeface="Symbol"/>
              </a:rPr>
              <a:t>)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Tutti gli osservatori inerziali concorderanno sull’ordine temporale di A e B e 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nessuno giudicherà A e B simultanei</a:t>
            </a:r>
            <a:endParaRPr kumimoji="0" lang="it-IT" b="0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066800"/>
          </a:xfrm>
        </p:spPr>
        <p:txBody>
          <a:bodyPr/>
          <a:lstStyle/>
          <a:p>
            <a:r>
              <a:rPr lang="it-IT" dirty="0" smtClean="0"/>
              <a:t>Significato fisico di </a:t>
            </a:r>
            <a:r>
              <a:rPr lang="it-IT" i="1" dirty="0" smtClean="0"/>
              <a:t>I - </a:t>
            </a:r>
            <a:r>
              <a:rPr lang="it-IT" dirty="0" err="1" smtClean="0"/>
              <a:t>spacelike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772816"/>
            <a:ext cx="8003232" cy="2160240"/>
          </a:xfrm>
        </p:spPr>
        <p:txBody>
          <a:bodyPr/>
          <a:lstStyle/>
          <a:p>
            <a:r>
              <a:rPr lang="it-IT" dirty="0" smtClean="0"/>
              <a:t>Consideriamo due eventi A e B che accadano nel riferimento S nello stesso istante temporale ma in punti diversi (ad esempio </a:t>
            </a:r>
            <a:r>
              <a:rPr lang="it-IT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it-IT" i="1" baseline="-250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it-IT" dirty="0" smtClean="0"/>
              <a:t>&gt;</a:t>
            </a:r>
            <a:r>
              <a:rPr lang="it-IT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it-IT" i="1" baseline="-250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it-IT" dirty="0" smtClean="0"/>
              <a:t>)</a:t>
            </a:r>
          </a:p>
          <a:p>
            <a:r>
              <a:rPr lang="it-IT" dirty="0" smtClean="0"/>
              <a:t>Cosa ci dice </a:t>
            </a:r>
            <a:r>
              <a:rPr lang="it-IT" i="1" dirty="0" smtClean="0"/>
              <a:t>I</a:t>
            </a:r>
            <a:r>
              <a:rPr lang="it-IT" dirty="0" smtClean="0"/>
              <a:t> (calcolato in </a:t>
            </a:r>
            <a:r>
              <a:rPr lang="it-IT" i="1" dirty="0" smtClean="0"/>
              <a:t>S</a:t>
            </a:r>
            <a:r>
              <a:rPr lang="it-IT" dirty="0" smtClean="0"/>
              <a:t>)?</a:t>
            </a:r>
            <a:endParaRPr lang="it-IT" dirty="0"/>
          </a:p>
        </p:txBody>
      </p:sp>
      <p:graphicFrame>
        <p:nvGraphicFramePr>
          <p:cNvPr id="58370" name="Object 2"/>
          <p:cNvGraphicFramePr>
            <a:graphicFrameLocks noChangeAspect="1"/>
          </p:cNvGraphicFramePr>
          <p:nvPr/>
        </p:nvGraphicFramePr>
        <p:xfrm>
          <a:off x="1646238" y="3924300"/>
          <a:ext cx="5370512" cy="571500"/>
        </p:xfrm>
        <a:graphic>
          <a:graphicData uri="http://schemas.openxmlformats.org/presentationml/2006/ole">
            <p:oleObj spid="_x0000_s60420" name="Equazione" r:id="rId3" imgW="1904760" imgH="241200" progId="Equation.3">
              <p:embed/>
            </p:oleObj>
          </a:graphicData>
        </a:graphic>
      </p:graphicFrame>
      <p:sp>
        <p:nvSpPr>
          <p:cNvPr id="5" name="Segnaposto contenuto 2"/>
          <p:cNvSpPr txBox="1">
            <a:spLocks/>
          </p:cNvSpPr>
          <p:nvPr/>
        </p:nvSpPr>
        <p:spPr>
          <a:xfrm>
            <a:off x="539552" y="4653136"/>
            <a:ext cx="8229600" cy="187220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 </a:t>
            </a:r>
            <a:r>
              <a:rPr kumimoji="0" lang="it-IT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è invariante quindi </a:t>
            </a:r>
            <a:r>
              <a:rPr kumimoji="0" lang="it-IT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I </a:t>
            </a: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&lt; 0</a:t>
            </a: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tutti i sistemi inerziali</a:t>
            </a: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it-IT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intervallo tipo spazio - </a:t>
            </a:r>
            <a:r>
              <a:rPr kumimoji="0" lang="it-IT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spacelike</a:t>
            </a: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lang="it-IT" sz="2800" dirty="0" smtClean="0">
                <a:latin typeface="+mn-lt"/>
              </a:rPr>
              <a:t>Si noti che </a:t>
            </a:r>
            <a:r>
              <a:rPr lang="it-IT" sz="2800" dirty="0" smtClean="0">
                <a:latin typeface="+mn-lt"/>
                <a:sym typeface="Symbol"/>
              </a:rPr>
              <a:t>I è </a:t>
            </a:r>
            <a:r>
              <a:rPr lang="it-IT" sz="2800" dirty="0" smtClean="0">
                <a:solidFill>
                  <a:srgbClr val="00B050"/>
                </a:solidFill>
                <a:latin typeface="+mn-lt"/>
                <a:sym typeface="Symbol"/>
              </a:rPr>
              <a:t>complessa</a:t>
            </a:r>
            <a:endParaRPr kumimoji="0" lang="it-IT" sz="2800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11560" y="764704"/>
            <a:ext cx="8147248" cy="1080120"/>
          </a:xfrm>
        </p:spPr>
        <p:txBody>
          <a:bodyPr>
            <a:normAutofit/>
          </a:bodyPr>
          <a:lstStyle/>
          <a:p>
            <a:r>
              <a:rPr lang="it-IT" sz="2400" dirty="0" smtClean="0"/>
              <a:t>Quindi in S’ i due eventi appariranno avvenire in istanti diversi ma si avrà</a:t>
            </a:r>
            <a:endParaRPr lang="it-IT" sz="2400" dirty="0"/>
          </a:p>
        </p:txBody>
      </p:sp>
      <p:graphicFrame>
        <p:nvGraphicFramePr>
          <p:cNvPr id="58370" name="Object 2"/>
          <p:cNvGraphicFramePr>
            <a:graphicFrameLocks noChangeAspect="1"/>
          </p:cNvGraphicFramePr>
          <p:nvPr/>
        </p:nvGraphicFramePr>
        <p:xfrm>
          <a:off x="2265363" y="1689100"/>
          <a:ext cx="4078287" cy="571500"/>
        </p:xfrm>
        <a:graphic>
          <a:graphicData uri="http://schemas.openxmlformats.org/presentationml/2006/ole">
            <p:oleObj spid="_x0000_s61444" name="Equazione" r:id="rId3" imgW="1447560" imgH="241200" progId="Equation.3">
              <p:embed/>
            </p:oleObj>
          </a:graphicData>
        </a:graphic>
      </p:graphicFrame>
      <p:sp>
        <p:nvSpPr>
          <p:cNvPr id="5" name="Segnaposto contenuto 2"/>
          <p:cNvSpPr txBox="1">
            <a:spLocks/>
          </p:cNvSpPr>
          <p:nvPr/>
        </p:nvSpPr>
        <p:spPr>
          <a:xfrm>
            <a:off x="611560" y="2348880"/>
            <a:ext cx="8229600" cy="352839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lang="it-IT" noProof="0" dirty="0" smtClean="0">
                <a:latin typeface="+mn-lt"/>
              </a:rPr>
              <a:t>La d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istanza spaziale </a:t>
            </a:r>
            <a:r>
              <a:rPr kumimoji="0" lang="it-IT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  <a:sym typeface="Symbol"/>
              </a:rPr>
              <a:t>s’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 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 i due eventi è </a:t>
            </a:r>
            <a:r>
              <a:rPr kumimoji="0" lang="it-IT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maggiore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della distanza che la luce può percorrere nel</a:t>
            </a:r>
            <a:r>
              <a:rPr kumimoji="0" lang="it-IT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tempo </a:t>
            </a:r>
            <a:r>
              <a:rPr kumimoji="0" lang="it-IT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cs typeface="Times New Roman" pitchFamily="18" charset="0"/>
                <a:sym typeface="Symbol"/>
              </a:rPr>
              <a:t>t’</a:t>
            </a:r>
            <a:r>
              <a:rPr kumimoji="0" lang="it-IT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 (intervallo temporale tra A e B misurato da S’)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lang="it-IT" baseline="0" dirty="0" smtClean="0">
                <a:latin typeface="+mn-lt"/>
                <a:sym typeface="Symbol"/>
              </a:rPr>
              <a:t>Ciò significa che un raggio di luce </a:t>
            </a:r>
            <a:r>
              <a:rPr lang="it-IT" u="sng" baseline="0" dirty="0" smtClean="0">
                <a:solidFill>
                  <a:srgbClr val="0070C0"/>
                </a:solidFill>
                <a:latin typeface="+mn-lt"/>
                <a:sym typeface="Symbol"/>
              </a:rPr>
              <a:t>non può </a:t>
            </a:r>
            <a:r>
              <a:rPr lang="it-IT" baseline="0" dirty="0" smtClean="0">
                <a:latin typeface="+mn-lt"/>
                <a:sym typeface="Symbol"/>
              </a:rPr>
              <a:t>portare informazioni da A </a:t>
            </a:r>
            <a:r>
              <a:rPr lang="it-IT" baseline="0" dirty="0" err="1" smtClean="0">
                <a:latin typeface="+mn-lt"/>
                <a:sym typeface="Symbol"/>
              </a:rPr>
              <a:t>a</a:t>
            </a:r>
            <a:r>
              <a:rPr lang="it-IT" baseline="0" dirty="0" smtClean="0">
                <a:latin typeface="+mn-lt"/>
                <a:sym typeface="Symbol"/>
              </a:rPr>
              <a:t> B e quindi A e B </a:t>
            </a:r>
            <a:r>
              <a:rPr lang="it-IT" b="1" baseline="0" dirty="0" smtClean="0">
                <a:solidFill>
                  <a:srgbClr val="FF0000"/>
                </a:solidFill>
                <a:latin typeface="+mn-lt"/>
                <a:sym typeface="Symbol"/>
              </a:rPr>
              <a:t>non sono correlati causalmente</a:t>
            </a:r>
            <a:r>
              <a:rPr lang="it-IT" baseline="0" dirty="0" smtClean="0">
                <a:solidFill>
                  <a:srgbClr val="FF0000"/>
                </a:solidFill>
                <a:latin typeface="+mn-lt"/>
                <a:sym typeface="Symbol"/>
              </a:rPr>
              <a:t> (</a:t>
            </a:r>
            <a:r>
              <a:rPr lang="it-IT" baseline="0" dirty="0" smtClean="0">
                <a:solidFill>
                  <a:srgbClr val="00B0F0"/>
                </a:solidFill>
                <a:latin typeface="+mn-lt"/>
                <a:sym typeface="Symbol"/>
              </a:rPr>
              <a:t>A</a:t>
            </a:r>
            <a:r>
              <a:rPr lang="it-IT" dirty="0" smtClean="0">
                <a:solidFill>
                  <a:srgbClr val="00B0F0"/>
                </a:solidFill>
                <a:latin typeface="+mn-lt"/>
                <a:sym typeface="Symbol"/>
              </a:rPr>
              <a:t> </a:t>
            </a:r>
            <a:r>
              <a:rPr lang="it-IT" u="sng" dirty="0" smtClean="0">
                <a:solidFill>
                  <a:srgbClr val="00B0F0"/>
                </a:solidFill>
                <a:latin typeface="+mn-lt"/>
                <a:sym typeface="Symbol"/>
              </a:rPr>
              <a:t>non può </a:t>
            </a:r>
            <a:r>
              <a:rPr lang="it-IT" dirty="0" smtClean="0">
                <a:solidFill>
                  <a:srgbClr val="00B0F0"/>
                </a:solidFill>
                <a:latin typeface="+mn-lt"/>
                <a:sym typeface="Symbol"/>
              </a:rPr>
              <a:t>essere la causa di B</a:t>
            </a:r>
            <a:r>
              <a:rPr lang="it-IT" dirty="0" smtClean="0">
                <a:solidFill>
                  <a:srgbClr val="FF0000"/>
                </a:solidFill>
                <a:latin typeface="+mn-lt"/>
                <a:sym typeface="Symbol"/>
              </a:rPr>
              <a:t>)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Nessun osservatore potrà giudicare A e B avvenire nello stesso punto</a:t>
            </a:r>
            <a:endParaRPr kumimoji="0" lang="it-IT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Causa ed </a:t>
            </a:r>
            <a:r>
              <a:rPr lang="it-IT" dirty="0" err="1" smtClean="0"/>
              <a:t>effetto…salvi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Siamo riusciti a salvaguardare la relazione di causa – effetto</a:t>
            </a:r>
          </a:p>
          <a:p>
            <a:r>
              <a:rPr lang="it-IT" dirty="0" smtClean="0"/>
              <a:t>Un evento A può essere causa di B solo se l’intervallo temporale tra A e B è di tipo luce o tipo tempo</a:t>
            </a:r>
          </a:p>
          <a:p>
            <a:r>
              <a:rPr lang="it-IT" dirty="0" smtClean="0"/>
              <a:t>Se due osservatori giudicano l’ordine temporale tra A e B in modo diverso significa che I è di tipo spazio e i due eventi sono </a:t>
            </a:r>
            <a:r>
              <a:rPr lang="it-IT" dirty="0" smtClean="0">
                <a:solidFill>
                  <a:srgbClr val="FFC000"/>
                </a:solidFill>
              </a:rPr>
              <a:t>non-correlati</a:t>
            </a:r>
            <a:endParaRPr lang="it-IT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2311896"/>
          </a:xfrm>
        </p:spPr>
        <p:txBody>
          <a:bodyPr/>
          <a:lstStyle/>
          <a:p>
            <a:pPr algn="ctr"/>
            <a:r>
              <a:rPr lang="it-IT" dirty="0" smtClean="0"/>
              <a:t>Qualche esercizio sull’uso dell’intervallo spazio temporale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/>
          <a:lstStyle/>
          <a:p>
            <a:r>
              <a:rPr lang="it-IT" dirty="0" smtClean="0"/>
              <a:t>Precisazioni “geometriche”</a:t>
            </a:r>
            <a:endParaRPr lang="it-IT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3312368"/>
          </a:xfrm>
        </p:spPr>
        <p:txBody>
          <a:bodyPr>
            <a:normAutofit/>
          </a:bodyPr>
          <a:lstStyle/>
          <a:p>
            <a:pPr algn="just"/>
            <a:r>
              <a:rPr lang="it-IT" dirty="0" smtClean="0"/>
              <a:t>L’intervallo spazio temporale </a:t>
            </a:r>
            <a:r>
              <a:rPr lang="it-IT" i="1" dirty="0" smtClean="0"/>
              <a:t>assomiglia</a:t>
            </a:r>
            <a:r>
              <a:rPr lang="it-IT" dirty="0" smtClean="0"/>
              <a:t> alla consueta distanza euclidea</a:t>
            </a:r>
          </a:p>
          <a:p>
            <a:pPr algn="just"/>
            <a:r>
              <a:rPr lang="it-IT" dirty="0" smtClean="0">
                <a:cs typeface="Times New Roman" pitchFamily="18" charset="0"/>
              </a:rPr>
              <a:t>Si può considerare la quarta coordinata reale ma utilizzare una “metrica” diversa (non euclidea</a:t>
            </a:r>
            <a:r>
              <a:rPr lang="it-IT" dirty="0" smtClean="0">
                <a:cs typeface="Times New Roman" pitchFamily="18" charset="0"/>
              </a:rPr>
              <a:t>)</a:t>
            </a:r>
          </a:p>
          <a:p>
            <a:pPr algn="just"/>
            <a:r>
              <a:rPr lang="it-IT" dirty="0" smtClean="0">
                <a:cs typeface="Times New Roman" pitchFamily="18" charset="0"/>
              </a:rPr>
              <a:t>Possiamo quindi pensare che l’intervallo rappresenti il </a:t>
            </a:r>
            <a:r>
              <a:rPr lang="it-IT" dirty="0" smtClean="0">
                <a:solidFill>
                  <a:srgbClr val="FF0000"/>
                </a:solidFill>
                <a:cs typeface="Times New Roman" pitchFamily="18" charset="0"/>
              </a:rPr>
              <a:t>modulo della lunghezza di un vettore che ha quattro componenti</a:t>
            </a:r>
            <a:r>
              <a:rPr lang="it-IT" dirty="0" smtClean="0">
                <a:cs typeface="Times New Roman" pitchFamily="18" charset="0"/>
              </a:rPr>
              <a:t> (4-vettore)</a:t>
            </a:r>
            <a:endParaRPr lang="it-IT" dirty="0">
              <a:cs typeface="Times New Roman" pitchFamily="18" charset="0"/>
            </a:endParaRPr>
          </a:p>
        </p:txBody>
      </p:sp>
      <p:graphicFrame>
        <p:nvGraphicFramePr>
          <p:cNvPr id="79873" name="Object 1"/>
          <p:cNvGraphicFramePr>
            <a:graphicFrameLocks noChangeAspect="1"/>
          </p:cNvGraphicFramePr>
          <p:nvPr/>
        </p:nvGraphicFramePr>
        <p:xfrm>
          <a:off x="1259632" y="4941168"/>
          <a:ext cx="2644775" cy="541337"/>
        </p:xfrm>
        <a:graphic>
          <a:graphicData uri="http://schemas.openxmlformats.org/presentationml/2006/ole">
            <p:oleObj spid="_x0000_s79873" name="Equazione" r:id="rId3" imgW="939600" imgH="228600" progId="Equation.3">
              <p:embed/>
            </p:oleObj>
          </a:graphicData>
        </a:graphic>
      </p:graphicFrame>
      <p:graphicFrame>
        <p:nvGraphicFramePr>
          <p:cNvPr id="79874" name="Object 2"/>
          <p:cNvGraphicFramePr>
            <a:graphicFrameLocks noChangeAspect="1"/>
          </p:cNvGraphicFramePr>
          <p:nvPr/>
        </p:nvGraphicFramePr>
        <p:xfrm>
          <a:off x="2054225" y="5661025"/>
          <a:ext cx="4505325" cy="571500"/>
        </p:xfrm>
        <a:graphic>
          <a:graphicData uri="http://schemas.openxmlformats.org/presentationml/2006/ole">
            <p:oleObj spid="_x0000_s79874" name="Equazione" r:id="rId4" imgW="1600200" imgH="241200" progId="Equation.3">
              <p:embed/>
            </p:oleObj>
          </a:graphicData>
        </a:graphic>
      </p:graphicFrame>
      <p:graphicFrame>
        <p:nvGraphicFramePr>
          <p:cNvPr id="79875" name="Object 3"/>
          <p:cNvGraphicFramePr>
            <a:graphicFrameLocks noChangeAspect="1"/>
          </p:cNvGraphicFramePr>
          <p:nvPr/>
        </p:nvGraphicFramePr>
        <p:xfrm>
          <a:off x="4812109" y="4941168"/>
          <a:ext cx="3216275" cy="541337"/>
        </p:xfrm>
        <a:graphic>
          <a:graphicData uri="http://schemas.openxmlformats.org/presentationml/2006/ole">
            <p:oleObj spid="_x0000_s79875" name="Equazione" r:id="rId5" imgW="114300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/>
          <a:lstStyle/>
          <a:p>
            <a:r>
              <a:rPr lang="it-IT" dirty="0" smtClean="0"/>
              <a:t>Ancora geometria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1728192"/>
          </a:xfrm>
        </p:spPr>
        <p:txBody>
          <a:bodyPr>
            <a:normAutofit/>
          </a:bodyPr>
          <a:lstStyle/>
          <a:p>
            <a:r>
              <a:rPr lang="it-IT" sz="2400" dirty="0" smtClean="0"/>
              <a:t>Consideriamo (per semplicità) l’intervallo tra un evento A che avvenga nell’origine di S al tempo 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it-IT" sz="2400" dirty="0" smtClean="0"/>
              <a:t> e un evento B che avvenga in (</a:t>
            </a:r>
            <a:r>
              <a:rPr lang="it-IT" sz="24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,0,0</a:t>
            </a:r>
            <a:r>
              <a:rPr lang="it-IT" sz="2400" dirty="0" smtClean="0"/>
              <a:t>) al tempo </a:t>
            </a:r>
            <a:r>
              <a:rPr lang="it-IT" sz="24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it-IT" sz="2400" i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 ha lo stesso valore in ogni SRI 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quindi il suo valore è fisso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it-IT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2466" name="Object 2"/>
          <p:cNvGraphicFramePr>
            <a:graphicFrameLocks noChangeAspect="1"/>
          </p:cNvGraphicFramePr>
          <p:nvPr/>
        </p:nvGraphicFramePr>
        <p:xfrm>
          <a:off x="3635896" y="3573016"/>
          <a:ext cx="1901825" cy="508000"/>
        </p:xfrm>
        <a:graphic>
          <a:graphicData uri="http://schemas.openxmlformats.org/presentationml/2006/ole">
            <p:oleObj spid="_x0000_s62468" name="Equazione" r:id="rId3" imgW="774360" imgH="203040" progId="Equation.3">
              <p:embed/>
            </p:oleObj>
          </a:graphicData>
        </a:graphic>
      </p:graphicFrame>
      <p:sp>
        <p:nvSpPr>
          <p:cNvPr id="5" name="Segnaposto contenuto 2"/>
          <p:cNvSpPr txBox="1">
            <a:spLocks/>
          </p:cNvSpPr>
          <p:nvPr/>
        </p:nvSpPr>
        <p:spPr>
          <a:xfrm>
            <a:off x="611560" y="4293096"/>
            <a:ext cx="8229600" cy="1440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 </a:t>
            </a:r>
            <a:r>
              <a:rPr kumimoji="0" lang="it-IT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I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 = 0 (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cs typeface="Times New Roman" pitchFamily="18" charset="0"/>
              </a:rPr>
              <a:t>tipo luce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) l’equazione rappresenta 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cs typeface="Times New Roman" pitchFamily="18" charset="0"/>
              </a:rPr>
              <a:t>due rette</a:t>
            </a:r>
          </a:p>
          <a:p>
            <a:pPr marL="365760" lvl="0" indent="-256032" fontAlgn="auto"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Font typeface="Georgia"/>
              <a:buChar char="•"/>
            </a:pP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 </a:t>
            </a:r>
            <a:r>
              <a:rPr kumimoji="0" lang="it-IT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I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 &gt; 0 (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cs typeface="Times New Roman" pitchFamily="18" charset="0"/>
              </a:rPr>
              <a:t>tipo tempo</a:t>
            </a:r>
            <a:r>
              <a:rPr lang="it-IT" dirty="0" smtClean="0">
                <a:cs typeface="Times New Roman" pitchFamily="18" charset="0"/>
              </a:rPr>
              <a:t>) o I &lt; 0 (</a:t>
            </a:r>
            <a:r>
              <a:rPr lang="it-IT" dirty="0" smtClean="0">
                <a:solidFill>
                  <a:srgbClr val="FF0000"/>
                </a:solidFill>
                <a:cs typeface="Times New Roman" pitchFamily="18" charset="0"/>
              </a:rPr>
              <a:t>tipo spazio</a:t>
            </a:r>
            <a:r>
              <a:rPr lang="it-IT" dirty="0" smtClean="0">
                <a:cs typeface="Times New Roman" pitchFamily="18" charset="0"/>
              </a:rPr>
              <a:t>) 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l’equazione rappresenta </a:t>
            </a: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cs typeface="Times New Roman" pitchFamily="18" charset="0"/>
              </a:rPr>
              <a:t>iperbole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contenuto 2"/>
          <p:cNvSpPr txBox="1">
            <a:spLocks/>
          </p:cNvSpPr>
          <p:nvPr/>
        </p:nvSpPr>
        <p:spPr>
          <a:xfrm>
            <a:off x="611560" y="764704"/>
            <a:ext cx="8229600" cy="1008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Rappresentiamo </a:t>
            </a:r>
            <a:r>
              <a:rPr kumimoji="0" lang="it-IT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I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nei vari casi in un piano cartesiano avente in ascissa </a:t>
            </a:r>
            <a:r>
              <a:rPr kumimoji="0" lang="it-IT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x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 in ordinata il prodotto </a:t>
            </a:r>
            <a:r>
              <a:rPr kumimoji="0" lang="it-IT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ct</a:t>
            </a:r>
            <a:endParaRPr kumimoji="0" lang="it-IT" sz="2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Times New Roman" pitchFamily="18" charset="0"/>
            </a:endParaRPr>
          </a:p>
        </p:txBody>
      </p:sp>
      <p:pic>
        <p:nvPicPr>
          <p:cNvPr id="5" name="Immagine 4" descr="Diagrammi Minkosk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1916832"/>
            <a:ext cx="5815596" cy="41879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2"/>
          <p:cNvSpPr txBox="1">
            <a:spLocks/>
          </p:cNvSpPr>
          <p:nvPr/>
        </p:nvSpPr>
        <p:spPr>
          <a:xfrm>
            <a:off x="611560" y="764704"/>
            <a:ext cx="8229600" cy="547260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Che significato fisico hanno</a:t>
            </a:r>
            <a:r>
              <a:rPr kumimoji="0" lang="it-IT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 punti su un’iperbole «</a:t>
            </a:r>
            <a:r>
              <a:rPr kumimoji="0" lang="it-IT" sz="2400" b="0" i="0" u="none" strike="noStrike" kern="1200" cap="none" spc="0" normalizeH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timelike</a:t>
            </a:r>
            <a:r>
              <a:rPr kumimoji="0" lang="it-IT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»?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sz="24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Rappresentano </a:t>
            </a:r>
            <a:r>
              <a:rPr kumimoji="0" lang="it-IT" sz="24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un «evento» </a:t>
            </a:r>
            <a:r>
              <a:rPr kumimoji="0" lang="it-IT" sz="24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che,</a:t>
            </a:r>
            <a:r>
              <a:rPr kumimoji="0" lang="it-IT" sz="24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 </a:t>
            </a:r>
            <a:r>
              <a:rPr kumimoji="0" lang="it-IT" sz="24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osservato </a:t>
            </a:r>
            <a:r>
              <a:rPr kumimoji="0" lang="it-IT" sz="2400" b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cs typeface="Times New Roman" pitchFamily="18" charset="0"/>
              </a:rPr>
              <a:t>in </a:t>
            </a:r>
            <a:r>
              <a:rPr kumimoji="0" lang="it-IT" sz="2400" b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cs typeface="Times New Roman" pitchFamily="18" charset="0"/>
              </a:rPr>
              <a:t>diversi sistemi di riferimento inerziali</a:t>
            </a:r>
            <a:r>
              <a:rPr kumimoji="0" lang="it-IT" sz="24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, </a:t>
            </a:r>
            <a:r>
              <a:rPr kumimoji="0" lang="it-IT" sz="24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avviene comunque </a:t>
            </a:r>
            <a:r>
              <a:rPr kumimoji="0" lang="it-IT" sz="2400" b="0" u="none" strike="noStrike" kern="120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cs typeface="Times New Roman" pitchFamily="18" charset="0"/>
              </a:rPr>
              <a:t>sempre ad un tempo successivo rispetto all’evento A</a:t>
            </a:r>
            <a:r>
              <a:rPr kumimoji="0" lang="it-IT" sz="24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 (per il ramo che giace nel semipiano superiore) o ad un tempo precedente (ramo inferiore)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sz="24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Per questi eventi è sempre possibile</a:t>
            </a:r>
            <a:r>
              <a:rPr kumimoji="0" lang="it-IT" sz="24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 trovare un’opportuna trasformazione di Lorentz che porti in un RI in cui </a:t>
            </a:r>
            <a:r>
              <a:rPr kumimoji="0" lang="it-IT" sz="2400" b="0" u="none" strike="noStrike" kern="120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cs typeface="Times New Roman" pitchFamily="18" charset="0"/>
              </a:rPr>
              <a:t>A e B avvengono nello stesso punto</a:t>
            </a:r>
            <a:r>
              <a:rPr kumimoji="0" lang="it-IT" sz="24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 e B avviene dopo A (o B prima di A)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lang="it-IT" baseline="0" dirty="0" smtClean="0">
                <a:cs typeface="Times New Roman" pitchFamily="18" charset="0"/>
              </a:rPr>
              <a:t>I punti che giacciono</a:t>
            </a:r>
            <a:r>
              <a:rPr lang="it-IT" dirty="0" smtClean="0">
                <a:cs typeface="Times New Roman" pitchFamily="18" charset="0"/>
              </a:rPr>
              <a:t> tra le due </a:t>
            </a:r>
            <a:r>
              <a:rPr lang="it-IT" dirty="0" smtClean="0">
                <a:solidFill>
                  <a:srgbClr val="00B0F0"/>
                </a:solidFill>
                <a:cs typeface="Times New Roman" pitchFamily="18" charset="0"/>
              </a:rPr>
              <a:t>rette – luce </a:t>
            </a:r>
            <a:r>
              <a:rPr lang="it-IT" dirty="0" smtClean="0">
                <a:cs typeface="Times New Roman" pitchFamily="18" charset="0"/>
              </a:rPr>
              <a:t>rappresentano il </a:t>
            </a:r>
            <a:r>
              <a:rPr lang="it-IT" b="1" dirty="0" smtClean="0">
                <a:solidFill>
                  <a:srgbClr val="FF0000"/>
                </a:solidFill>
                <a:cs typeface="Times New Roman" pitchFamily="18" charset="0"/>
              </a:rPr>
              <a:t>futuro</a:t>
            </a:r>
            <a:r>
              <a:rPr lang="it-IT" dirty="0" smtClean="0">
                <a:cs typeface="Times New Roman" pitchFamily="18" charset="0"/>
              </a:rPr>
              <a:t> e il </a:t>
            </a:r>
            <a:r>
              <a:rPr lang="it-IT" b="1" dirty="0" smtClean="0">
                <a:solidFill>
                  <a:srgbClr val="FF0000"/>
                </a:solidFill>
                <a:cs typeface="Times New Roman" pitchFamily="18" charset="0"/>
              </a:rPr>
              <a:t>passato di A</a:t>
            </a:r>
            <a:endParaRPr kumimoji="0" lang="it-IT" sz="2400" b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2630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2"/>
          <p:cNvSpPr txBox="1">
            <a:spLocks/>
          </p:cNvSpPr>
          <p:nvPr/>
        </p:nvSpPr>
        <p:spPr>
          <a:xfrm>
            <a:off x="611560" y="764704"/>
            <a:ext cx="8229600" cy="547260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Che significato fisico hanno</a:t>
            </a:r>
            <a:r>
              <a:rPr kumimoji="0" lang="it-IT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 punti su un’iperbole </a:t>
            </a:r>
            <a:r>
              <a:rPr kumimoji="0" lang="it-IT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</a:t>
            </a:r>
            <a:r>
              <a:rPr kumimoji="0" lang="it-IT" sz="2400" b="0" i="0" u="none" strike="noStrike" kern="120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spacelike</a:t>
            </a:r>
            <a:r>
              <a:rPr kumimoji="0" lang="it-IT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»?</a:t>
            </a:r>
            <a:endParaRPr kumimoji="0" lang="it-IT" sz="2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sz="24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Rappresentano </a:t>
            </a:r>
            <a:r>
              <a:rPr kumimoji="0" lang="it-IT" sz="24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un «evento» </a:t>
            </a:r>
            <a:r>
              <a:rPr kumimoji="0" lang="it-IT" sz="24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che,</a:t>
            </a:r>
            <a:r>
              <a:rPr kumimoji="0" lang="it-IT" sz="24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 </a:t>
            </a:r>
            <a:r>
              <a:rPr kumimoji="0" lang="it-IT" sz="24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osservato </a:t>
            </a:r>
            <a:r>
              <a:rPr kumimoji="0" lang="it-IT" sz="2400" b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cs typeface="Times New Roman" pitchFamily="18" charset="0"/>
              </a:rPr>
              <a:t>in </a:t>
            </a:r>
            <a:r>
              <a:rPr kumimoji="0" lang="it-IT" sz="2400" b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cs typeface="Times New Roman" pitchFamily="18" charset="0"/>
              </a:rPr>
              <a:t>diversi sistemi di riferimento inerziali</a:t>
            </a:r>
            <a:r>
              <a:rPr kumimoji="0" lang="it-IT" sz="24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, </a:t>
            </a:r>
            <a:r>
              <a:rPr kumimoji="0" lang="it-IT" sz="24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avviene comunque </a:t>
            </a:r>
            <a:r>
              <a:rPr kumimoji="0" lang="it-IT" sz="2400" b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Times New Roman" pitchFamily="18" charset="0"/>
              </a:rPr>
              <a:t>sempre in un punto dello spazio diverso da A</a:t>
            </a:r>
            <a:endParaRPr kumimoji="0" lang="it-IT" sz="2400" b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Times New Roman" pitchFamily="18" charset="0"/>
            </a:endParaRPr>
          </a:p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sz="24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Per questi eventi è sempre possibile</a:t>
            </a:r>
            <a:r>
              <a:rPr kumimoji="0" lang="it-IT" sz="24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 trovare un’opportuna trasformazione di Lorentz che porti in un RI in cui </a:t>
            </a:r>
            <a:r>
              <a:rPr kumimoji="0" lang="it-IT" sz="2400" b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Times New Roman" pitchFamily="18" charset="0"/>
              </a:rPr>
              <a:t>A e B avvengono nello stesso istante</a:t>
            </a:r>
            <a:endParaRPr kumimoji="0" lang="it-IT" sz="2400" b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Times New Roman" pitchFamily="18" charset="0"/>
            </a:endParaRPr>
          </a:p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lang="it-IT" baseline="0" dirty="0" smtClean="0">
                <a:cs typeface="Times New Roman" pitchFamily="18" charset="0"/>
              </a:rPr>
              <a:t>I punti che giacciono</a:t>
            </a:r>
            <a:r>
              <a:rPr lang="it-IT" dirty="0" smtClean="0">
                <a:cs typeface="Times New Roman" pitchFamily="18" charset="0"/>
              </a:rPr>
              <a:t> esternamente alle due </a:t>
            </a:r>
            <a:r>
              <a:rPr lang="it-IT" dirty="0" smtClean="0">
                <a:solidFill>
                  <a:srgbClr val="00B0F0"/>
                </a:solidFill>
                <a:cs typeface="Times New Roman" pitchFamily="18" charset="0"/>
              </a:rPr>
              <a:t>rette – luce </a:t>
            </a:r>
            <a:r>
              <a:rPr lang="it-IT" dirty="0" smtClean="0">
                <a:cs typeface="Times New Roman" pitchFamily="18" charset="0"/>
              </a:rPr>
              <a:t>rappresentano il </a:t>
            </a:r>
            <a:r>
              <a:rPr lang="it-IT" b="1" dirty="0" smtClean="0">
                <a:solidFill>
                  <a:srgbClr val="FF0000"/>
                </a:solidFill>
                <a:cs typeface="Times New Roman" pitchFamily="18" charset="0"/>
              </a:rPr>
              <a:t>“presente” di A </a:t>
            </a:r>
            <a:r>
              <a:rPr lang="it-IT" dirty="0" smtClean="0">
                <a:solidFill>
                  <a:srgbClr val="FF0000"/>
                </a:solidFill>
                <a:cs typeface="Times New Roman" pitchFamily="18" charset="0"/>
              </a:rPr>
              <a:t>(o l’</a:t>
            </a:r>
            <a:r>
              <a:rPr lang="it-IT" i="1" dirty="0" smtClean="0">
                <a:solidFill>
                  <a:srgbClr val="FF0000"/>
                </a:solidFill>
                <a:cs typeface="Times New Roman" pitchFamily="18" charset="0"/>
              </a:rPr>
              <a:t>altrove</a:t>
            </a:r>
            <a:r>
              <a:rPr lang="it-IT" dirty="0" smtClean="0">
                <a:solidFill>
                  <a:srgbClr val="FF0000"/>
                </a:solidFill>
                <a:cs typeface="Times New Roman" pitchFamily="18" charset="0"/>
              </a:rPr>
              <a:t>)</a:t>
            </a:r>
            <a:endParaRPr kumimoji="0" lang="it-IT" sz="240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cs typeface="Times New Roman" pitchFamily="18" charset="0"/>
            </a:endParaRPr>
          </a:p>
        </p:txBody>
      </p:sp>
      <p:sp>
        <p:nvSpPr>
          <p:cNvPr id="3" name="Segnaposto contenuto 2"/>
          <p:cNvSpPr txBox="1">
            <a:spLocks/>
          </p:cNvSpPr>
          <p:nvPr/>
        </p:nvSpPr>
        <p:spPr>
          <a:xfrm>
            <a:off x="755576" y="4797152"/>
            <a:ext cx="7632848" cy="1152128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txBody>
          <a:bodyPr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  <a:defRPr/>
            </a:pP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 Trasformazioni di Lorentz trasformano</a:t>
            </a:r>
            <a:r>
              <a:rPr kumimoji="0" lang="it-IT" sz="28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un punto di un’iperbole in un altro punto dell’iperbole</a:t>
            </a:r>
            <a:endParaRPr kumimoji="0" lang="it-IT" sz="28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26303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Cosa non cambia?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Nella meccanica newtoniana alcune </a:t>
            </a:r>
            <a:r>
              <a:rPr lang="it-IT" dirty="0" smtClean="0">
                <a:solidFill>
                  <a:srgbClr val="FF0000"/>
                </a:solidFill>
              </a:rPr>
              <a:t>grandezze</a:t>
            </a:r>
            <a:r>
              <a:rPr lang="it-IT" dirty="0" smtClean="0"/>
              <a:t> risultavano </a:t>
            </a:r>
            <a:r>
              <a:rPr lang="it-IT" dirty="0" smtClean="0">
                <a:solidFill>
                  <a:srgbClr val="FF0000"/>
                </a:solidFill>
              </a:rPr>
              <a:t>invarianti</a:t>
            </a:r>
            <a:r>
              <a:rPr lang="it-IT" dirty="0" smtClean="0"/>
              <a:t> nel passaggio da un SRI ad un altro:</a:t>
            </a:r>
          </a:p>
          <a:p>
            <a:pPr lvl="1"/>
            <a:r>
              <a:rPr lang="it-IT" dirty="0" smtClean="0"/>
              <a:t>La lunghezza dei corpi</a:t>
            </a:r>
          </a:p>
          <a:p>
            <a:pPr lvl="1"/>
            <a:r>
              <a:rPr lang="it-IT" dirty="0" smtClean="0"/>
              <a:t>Gli intervalli di tempo tra eventi</a:t>
            </a:r>
          </a:p>
          <a:p>
            <a:pPr lvl="1"/>
            <a:r>
              <a:rPr lang="it-IT" dirty="0" smtClean="0"/>
              <a:t>La massa dei punti materiali</a:t>
            </a:r>
          </a:p>
          <a:p>
            <a:pPr lvl="1"/>
            <a:r>
              <a:rPr lang="it-IT" dirty="0" smtClean="0"/>
              <a:t>Le accelerazioni</a:t>
            </a:r>
          </a:p>
          <a:p>
            <a:r>
              <a:rPr lang="it-IT" dirty="0" smtClean="0"/>
              <a:t>Nella Relatività speciale alcune di queste grandezze non sono più invarianti, possiamo sostituirle con analoghe che siano invarianti?</a:t>
            </a: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24143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L’invariante energia-impulso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963552"/>
          </a:xfrm>
        </p:spPr>
        <p:txBody>
          <a:bodyPr/>
          <a:lstStyle/>
          <a:p>
            <a:r>
              <a:rPr lang="it-IT" dirty="0" smtClean="0"/>
              <a:t>Riprendiamo la relazione tra energia ed impulso relativistici</a:t>
            </a:r>
            <a:endParaRPr lang="it-IT" dirty="0"/>
          </a:p>
        </p:txBody>
      </p:sp>
      <p:graphicFrame>
        <p:nvGraphicFramePr>
          <p:cNvPr id="4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212727759"/>
              </p:ext>
            </p:extLst>
          </p:nvPr>
        </p:nvGraphicFramePr>
        <p:xfrm>
          <a:off x="1835696" y="3284984"/>
          <a:ext cx="5832649" cy="635000"/>
        </p:xfrm>
        <a:graphic>
          <a:graphicData uri="http://schemas.openxmlformats.org/presentationml/2006/ole">
            <p:oleObj spid="_x0000_s29703" name="Equazione" r:id="rId3" imgW="2374900" imgH="254000" progId="Equation.3">
              <p:embed/>
            </p:oleObj>
          </a:graphicData>
        </a:graphic>
      </p:graphicFrame>
      <p:sp>
        <p:nvSpPr>
          <p:cNvPr id="5" name="Segnaposto contenuto 2"/>
          <p:cNvSpPr txBox="1">
            <a:spLocks/>
          </p:cNvSpPr>
          <p:nvPr/>
        </p:nvSpPr>
        <p:spPr>
          <a:xfrm>
            <a:off x="446856" y="4005064"/>
            <a:ext cx="8229600" cy="237626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spcAft>
                <a:spcPts val="0"/>
              </a:spcAft>
            </a:pPr>
            <a:r>
              <a:rPr lang="it-IT" dirty="0" smtClean="0"/>
              <a:t>La quantità a sinistra è un </a:t>
            </a:r>
            <a:r>
              <a:rPr lang="it-IT" dirty="0" smtClean="0">
                <a:solidFill>
                  <a:srgbClr val="FF0000"/>
                </a:solidFill>
              </a:rPr>
              <a:t>invariante</a:t>
            </a:r>
            <a:r>
              <a:rPr lang="it-IT" dirty="0" smtClean="0"/>
              <a:t>: </a:t>
            </a:r>
            <a:r>
              <a:rPr lang="it-IT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it-IT" dirty="0" smtClean="0"/>
              <a:t> lo è per i postulati, </a:t>
            </a:r>
            <a:r>
              <a:rPr lang="it-IT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it-IT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è la «</a:t>
            </a:r>
            <a:r>
              <a:rPr lang="it-IT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massa a riposo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(invariante qualsiasi sia l’interpretazione scelta)</a:t>
            </a:r>
          </a:p>
          <a:p>
            <a:pPr algn="just" fontAlgn="auto">
              <a:spcAft>
                <a:spcPts val="0"/>
              </a:spcAft>
            </a:pP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Quindi anche </a:t>
            </a:r>
            <a:r>
              <a:rPr lang="it-IT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it-IT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it-IT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it-IT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it-IT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it-IT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è un </a:t>
            </a:r>
            <a:r>
              <a:rPr lang="it-IT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invariante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per trasformazioni di Lorentz</a:t>
            </a: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47002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066800"/>
          </a:xfrm>
        </p:spPr>
        <p:txBody>
          <a:bodyPr/>
          <a:lstStyle/>
          <a:p>
            <a:r>
              <a:rPr lang="it-IT" dirty="0" smtClean="0"/>
              <a:t>Una prima conseguenza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720080"/>
          </a:xfrm>
        </p:spPr>
        <p:txBody>
          <a:bodyPr>
            <a:normAutofit fontScale="85000" lnSpcReduction="20000"/>
          </a:bodyPr>
          <a:lstStyle/>
          <a:p>
            <a:r>
              <a:rPr lang="it-IT" dirty="0" smtClean="0"/>
              <a:t>Invariante energia impulso può essere scritto nella forma:</a:t>
            </a:r>
            <a:endParaRPr lang="it-IT" dirty="0"/>
          </a:p>
        </p:txBody>
      </p:sp>
      <p:graphicFrame>
        <p:nvGraphicFramePr>
          <p:cNvPr id="86018" name="Object 2"/>
          <p:cNvGraphicFramePr>
            <a:graphicFrameLocks noChangeAspect="1"/>
          </p:cNvGraphicFramePr>
          <p:nvPr/>
        </p:nvGraphicFramePr>
        <p:xfrm>
          <a:off x="3275856" y="2132856"/>
          <a:ext cx="2088232" cy="899630"/>
        </p:xfrm>
        <a:graphic>
          <a:graphicData uri="http://schemas.openxmlformats.org/presentationml/2006/ole">
            <p:oleObj spid="_x0000_s86018" name="Equazione" r:id="rId3" imgW="990360" imgH="419040" progId="Equation.3">
              <p:embed/>
            </p:oleObj>
          </a:graphicData>
        </a:graphic>
      </p:graphicFrame>
      <p:sp>
        <p:nvSpPr>
          <p:cNvPr id="5" name="Segnaposto contenuto 2"/>
          <p:cNvSpPr txBox="1">
            <a:spLocks/>
          </p:cNvSpPr>
          <p:nvPr/>
        </p:nvSpPr>
        <p:spPr>
          <a:xfrm>
            <a:off x="611560" y="3140968"/>
            <a:ext cx="8229600" cy="2880320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Poiché</a:t>
            </a:r>
            <a:r>
              <a:rPr kumimoji="0" lang="it-IT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il termine a destra non è mai negativo lo stesso accade per il termine a sinistra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lang="it-IT" dirty="0" smtClean="0">
                <a:latin typeface="+mn-lt"/>
              </a:rPr>
              <a:t>Per una</a:t>
            </a:r>
            <a:r>
              <a:rPr lang="it-IT" baseline="0" dirty="0" smtClean="0">
                <a:latin typeface="+mn-lt"/>
              </a:rPr>
              <a:t> particella massiva potrà esistere un Riferimento</a:t>
            </a:r>
            <a:r>
              <a:rPr lang="it-IT" dirty="0" smtClean="0">
                <a:latin typeface="+mn-lt"/>
              </a:rPr>
              <a:t> Inerziale in cui si annulla la quantità di moto (sistema di riposo) in esso la particella avrà </a:t>
            </a:r>
            <a:r>
              <a:rPr lang="it-IT" i="1" dirty="0" smtClean="0">
                <a:cs typeface="Times New Roman" pitchFamily="18" charset="0"/>
              </a:rPr>
              <a:t>E</a:t>
            </a:r>
            <a:r>
              <a:rPr lang="it-IT" dirty="0" smtClean="0">
                <a:cs typeface="Times New Roman" pitchFamily="18" charset="0"/>
              </a:rPr>
              <a:t> = </a:t>
            </a:r>
            <a:r>
              <a:rPr lang="it-IT" i="1" dirty="0" smtClean="0">
                <a:cs typeface="Times New Roman" pitchFamily="18" charset="0"/>
              </a:rPr>
              <a:t>mc</a:t>
            </a:r>
            <a:r>
              <a:rPr lang="it-IT" baseline="30000" dirty="0" smtClean="0">
                <a:cs typeface="Times New Roman" pitchFamily="18" charset="0"/>
              </a:rPr>
              <a:t>2</a:t>
            </a:r>
            <a:r>
              <a:rPr lang="it-IT" dirty="0" smtClean="0">
                <a:cs typeface="Times New Roman" pitchFamily="18" charset="0"/>
              </a:rPr>
              <a:t>,  </a:t>
            </a:r>
            <a:r>
              <a:rPr lang="it-IT" dirty="0" smtClean="0">
                <a:latin typeface="+mn-lt"/>
                <a:cs typeface="Times New Roman" pitchFamily="18" charset="0"/>
              </a:rPr>
              <a:t>ma </a:t>
            </a:r>
            <a:r>
              <a:rPr lang="it-IT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in nessun RI l’energia potrà annullarsi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Times New Roman" pitchFamily="18" charset="0"/>
              </a:rPr>
              <a:t>Per una particella priva di massa </a:t>
            </a:r>
            <a:r>
              <a:rPr kumimoji="0" lang="it-IT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Times New Roman" pitchFamily="18" charset="0"/>
              </a:rPr>
              <a:t>E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Times New Roman" pitchFamily="18" charset="0"/>
              </a:rPr>
              <a:t> = </a:t>
            </a:r>
            <a:r>
              <a:rPr kumimoji="0" lang="it-IT" b="0" i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Times New Roman" pitchFamily="18" charset="0"/>
              </a:rPr>
              <a:t>pc</a:t>
            </a:r>
            <a:r>
              <a:rPr kumimoji="0" lang="it-IT" b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Times New Roman" pitchFamily="18" charset="0"/>
              </a:rPr>
              <a:t> e la particella non possiede un RI di riposo</a:t>
            </a:r>
            <a:endParaRPr kumimoji="0" lang="it-IT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4466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066800"/>
          </a:xfrm>
        </p:spPr>
        <p:txBody>
          <a:bodyPr/>
          <a:lstStyle/>
          <a:p>
            <a:r>
              <a:rPr lang="it-IT" dirty="0" smtClean="0"/>
              <a:t>Confrontiamo gli invarianti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40768"/>
            <a:ext cx="3034680" cy="576064"/>
          </a:xfrm>
        </p:spPr>
        <p:txBody>
          <a:bodyPr>
            <a:normAutofit/>
          </a:bodyPr>
          <a:lstStyle/>
          <a:p>
            <a:r>
              <a:rPr lang="it-IT" sz="2400" dirty="0" smtClean="0"/>
              <a:t>Energia - impulso</a:t>
            </a:r>
            <a:endParaRPr lang="it-IT" sz="2400" dirty="0"/>
          </a:p>
        </p:txBody>
      </p:sp>
      <p:graphicFrame>
        <p:nvGraphicFramePr>
          <p:cNvPr id="87042" name="Object 2"/>
          <p:cNvGraphicFramePr>
            <a:graphicFrameLocks noChangeAspect="1"/>
          </p:cNvGraphicFramePr>
          <p:nvPr/>
        </p:nvGraphicFramePr>
        <p:xfrm>
          <a:off x="1006475" y="1844824"/>
          <a:ext cx="1873250" cy="898525"/>
        </p:xfrm>
        <a:graphic>
          <a:graphicData uri="http://schemas.openxmlformats.org/presentationml/2006/ole">
            <p:oleObj spid="_x0000_s87042" name="Equazione" r:id="rId3" imgW="888840" imgH="419040" progId="Equation.3">
              <p:embed/>
            </p:oleObj>
          </a:graphicData>
        </a:graphic>
      </p:graphicFrame>
      <p:sp>
        <p:nvSpPr>
          <p:cNvPr id="5" name="Segnaposto contenuto 2"/>
          <p:cNvSpPr txBox="1">
            <a:spLocks/>
          </p:cNvSpPr>
          <p:nvPr/>
        </p:nvSpPr>
        <p:spPr>
          <a:xfrm>
            <a:off x="4427984" y="1340768"/>
            <a:ext cx="4032448" cy="5760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Intervallo spazio – temp0</a:t>
            </a: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87043" name="Object 3"/>
          <p:cNvGraphicFramePr>
            <a:graphicFrameLocks noChangeAspect="1"/>
          </p:cNvGraphicFramePr>
          <p:nvPr/>
        </p:nvGraphicFramePr>
        <p:xfrm>
          <a:off x="5012269" y="1988840"/>
          <a:ext cx="2944107" cy="576064"/>
        </p:xfrm>
        <a:graphic>
          <a:graphicData uri="http://schemas.openxmlformats.org/presentationml/2006/ole">
            <p:oleObj spid="_x0000_s87043" name="Equazione" r:id="rId4" imgW="1269720" imgH="253800" progId="Equation.3">
              <p:embed/>
            </p:oleObj>
          </a:graphicData>
        </a:graphic>
      </p:graphicFrame>
      <p:sp>
        <p:nvSpPr>
          <p:cNvPr id="7" name="Segnaposto contenuto 2"/>
          <p:cNvSpPr txBox="1">
            <a:spLocks/>
          </p:cNvSpPr>
          <p:nvPr/>
        </p:nvSpPr>
        <p:spPr>
          <a:xfrm>
            <a:off x="467544" y="2708920"/>
            <a:ext cx="8064896" cy="3600400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365760" lvl="0" indent="-256032" algn="just" fontAlgn="auto"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Notiamo una forte analogia, entrambi sono ottenuti come differenza tra il quadrato </a:t>
            </a:r>
            <a:r>
              <a:rPr lang="it-IT" dirty="0" smtClean="0">
                <a:latin typeface="+mn-lt"/>
              </a:rPr>
              <a:t>di uno </a:t>
            </a:r>
            <a:r>
              <a:rPr lang="it-IT" dirty="0" smtClean="0">
                <a:latin typeface="+mn-lt"/>
              </a:rPr>
              <a:t>scalare 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 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 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quadrato </a:t>
            </a:r>
            <a:r>
              <a:rPr lang="it-IT" dirty="0" smtClean="0">
                <a:latin typeface="+mn-lt"/>
              </a:rPr>
              <a:t>di </a:t>
            </a:r>
            <a:r>
              <a:rPr lang="it-IT" dirty="0" smtClean="0">
                <a:latin typeface="+mn-lt"/>
              </a:rPr>
              <a:t>un normale </a:t>
            </a:r>
            <a:r>
              <a:rPr lang="it-IT" u="sng" dirty="0" err="1" smtClean="0">
                <a:latin typeface="+mn-lt"/>
              </a:rPr>
              <a:t>trivettore</a:t>
            </a:r>
            <a:r>
              <a:rPr lang="it-IT" dirty="0" smtClean="0">
                <a:latin typeface="+mn-lt"/>
              </a:rPr>
              <a:t> </a:t>
            </a:r>
            <a:endParaRPr kumimoji="0" lang="it-IT" sz="2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lang="it-IT" dirty="0" smtClean="0">
                <a:latin typeface="+mn-lt"/>
              </a:rPr>
              <a:t>Abbiamo interpretato </a:t>
            </a:r>
            <a:r>
              <a:rPr lang="it-IT" i="1" dirty="0" smtClean="0">
                <a:latin typeface="+mn-lt"/>
              </a:rPr>
              <a:t>I</a:t>
            </a:r>
            <a:r>
              <a:rPr lang="it-IT" i="1" baseline="-25000" dirty="0" smtClean="0">
                <a:latin typeface="+mn-lt"/>
              </a:rPr>
              <a:t>ST</a:t>
            </a:r>
            <a:r>
              <a:rPr lang="it-IT" dirty="0" smtClean="0">
                <a:latin typeface="+mn-lt"/>
              </a:rPr>
              <a:t> come </a:t>
            </a:r>
            <a:r>
              <a:rPr lang="it-IT" dirty="0" smtClean="0">
                <a:latin typeface="+mn-lt"/>
              </a:rPr>
              <a:t>“distanza non euclidea” tra eventi in uno spazio quadridimensionale, ossia come una “lunghezza” </a:t>
            </a:r>
            <a:r>
              <a:rPr lang="it-IT" dirty="0" smtClean="0">
                <a:latin typeface="+mn-lt"/>
              </a:rPr>
              <a:t>di un 4-vettore che </a:t>
            </a:r>
            <a:r>
              <a:rPr lang="it-IT" dirty="0" smtClean="0">
                <a:latin typeface="+mn-lt"/>
              </a:rPr>
              <a:t>rimane invariante nelle TL (equivalenti a rotazioni in questo spazio)</a:t>
            </a:r>
          </a:p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Possiamo ipotizzare che </a:t>
            </a:r>
            <a:r>
              <a:rPr kumimoji="0" lang="it-IT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it-IT" sz="2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EP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abbia un significato analogo, cioè</a:t>
            </a:r>
            <a:r>
              <a:rPr kumimoji="0" lang="it-IT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sia la “lunghezza” di un </a:t>
            </a:r>
            <a:r>
              <a:rPr kumimoji="0" lang="it-IT" sz="24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quadrivettore</a:t>
            </a: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0759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62000"/>
            <a:ext cx="8229600" cy="1066800"/>
          </a:xfrm>
        </p:spPr>
        <p:txBody>
          <a:bodyPr/>
          <a:lstStyle/>
          <a:p>
            <a:r>
              <a:rPr lang="it-IT" dirty="0" smtClean="0"/>
              <a:t>Ipotesi “azzardate”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1008112"/>
          </a:xfrm>
        </p:spPr>
        <p:txBody>
          <a:bodyPr>
            <a:normAutofit/>
          </a:bodyPr>
          <a:lstStyle/>
          <a:p>
            <a:r>
              <a:rPr lang="it-IT" sz="2400" dirty="0" smtClean="0"/>
              <a:t>Ipotizziamo quindi che anche </a:t>
            </a:r>
            <a:r>
              <a:rPr lang="it-IT" sz="2400" dirty="0" smtClean="0"/>
              <a:t>l’energia e la quantità di moto siano componenti di un quadrivettore</a:t>
            </a:r>
            <a:endParaRPr lang="it-IT" sz="2400" dirty="0"/>
          </a:p>
        </p:txBody>
      </p:sp>
      <p:graphicFrame>
        <p:nvGraphicFramePr>
          <p:cNvPr id="88066" name="Object 2"/>
          <p:cNvGraphicFramePr>
            <a:graphicFrameLocks noChangeAspect="1"/>
          </p:cNvGraphicFramePr>
          <p:nvPr/>
        </p:nvGraphicFramePr>
        <p:xfrm>
          <a:off x="1587500" y="2636838"/>
          <a:ext cx="1979613" cy="488950"/>
        </p:xfrm>
        <a:graphic>
          <a:graphicData uri="http://schemas.openxmlformats.org/presentationml/2006/ole">
            <p:oleObj spid="_x0000_s88066" name="Equazione" r:id="rId3" imgW="939600" imgH="228600" progId="Equation.3">
              <p:embed/>
            </p:oleObj>
          </a:graphicData>
        </a:graphic>
      </p:graphicFrame>
      <p:graphicFrame>
        <p:nvGraphicFramePr>
          <p:cNvPr id="88067" name="Object 3"/>
          <p:cNvGraphicFramePr>
            <a:graphicFrameLocks noChangeAspect="1"/>
          </p:cNvGraphicFramePr>
          <p:nvPr/>
        </p:nvGraphicFramePr>
        <p:xfrm>
          <a:off x="4611688" y="2492375"/>
          <a:ext cx="2701925" cy="923925"/>
        </p:xfrm>
        <a:graphic>
          <a:graphicData uri="http://schemas.openxmlformats.org/presentationml/2006/ole">
            <p:oleObj spid="_x0000_s88067" name="Equazione" r:id="rId4" imgW="1282680" imgH="431640" progId="Equation.3">
              <p:embed/>
            </p:oleObj>
          </a:graphicData>
        </a:graphic>
      </p:graphicFrame>
      <p:sp>
        <p:nvSpPr>
          <p:cNvPr id="6" name="Segnaposto contenuto 2"/>
          <p:cNvSpPr txBox="1">
            <a:spLocks/>
          </p:cNvSpPr>
          <p:nvPr/>
        </p:nvSpPr>
        <p:spPr>
          <a:xfrm>
            <a:off x="539552" y="3573016"/>
            <a:ext cx="8229600" cy="9361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Ipotizziamo che la “lunghezza” di un quadrivettore sia data dalla relazione </a:t>
            </a:r>
            <a:r>
              <a:rPr kumimoji="0" lang="it-IT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pseudo-euclidea</a:t>
            </a: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88068" name="Object 4"/>
          <p:cNvGraphicFramePr>
            <a:graphicFrameLocks noChangeAspect="1"/>
          </p:cNvGraphicFramePr>
          <p:nvPr/>
        </p:nvGraphicFramePr>
        <p:xfrm>
          <a:off x="2483768" y="4581128"/>
          <a:ext cx="3640138" cy="542925"/>
        </p:xfrm>
        <a:graphic>
          <a:graphicData uri="http://schemas.openxmlformats.org/presentationml/2006/ole">
            <p:oleObj spid="_x0000_s88068" name="Equazione" r:id="rId5" imgW="1726920" imgH="253800" progId="Equation.3">
              <p:embed/>
            </p:oleObj>
          </a:graphicData>
        </a:graphic>
      </p:graphicFrame>
      <p:sp>
        <p:nvSpPr>
          <p:cNvPr id="9" name="Segnaposto contenuto 2"/>
          <p:cNvSpPr txBox="1">
            <a:spLocks/>
          </p:cNvSpPr>
          <p:nvPr/>
        </p:nvSpPr>
        <p:spPr>
          <a:xfrm>
            <a:off x="611560" y="5445224"/>
            <a:ext cx="8229600" cy="9361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Ipotizziamo infine che i 4-vettori trasformino con le TL</a:t>
            </a: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34008"/>
            <a:ext cx="8229600" cy="1066800"/>
          </a:xfrm>
        </p:spPr>
        <p:txBody>
          <a:bodyPr/>
          <a:lstStyle/>
          <a:p>
            <a:r>
              <a:rPr lang="it-IT" dirty="0" smtClean="0"/>
              <a:t>Trasformiamo il 4-impulso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1512168"/>
          </a:xfrm>
        </p:spPr>
        <p:txBody>
          <a:bodyPr>
            <a:normAutofit/>
          </a:bodyPr>
          <a:lstStyle/>
          <a:p>
            <a:pPr algn="just"/>
            <a:r>
              <a:rPr lang="it-IT" sz="2400" dirty="0" smtClean="0"/>
              <a:t>Per completare l’analogia è utile vedere come trasformano le componenti del 4-impulso</a:t>
            </a:r>
          </a:p>
          <a:p>
            <a:pPr algn="just"/>
            <a:r>
              <a:rPr lang="it-IT" sz="2400" dirty="0" smtClean="0"/>
              <a:t>Iniziamo con “spaziali”</a:t>
            </a:r>
            <a:endParaRPr lang="it-IT" sz="2400" dirty="0"/>
          </a:p>
        </p:txBody>
      </p:sp>
      <p:graphicFrame>
        <p:nvGraphicFramePr>
          <p:cNvPr id="89090" name="Object 2"/>
          <p:cNvGraphicFramePr>
            <a:graphicFrameLocks noChangeAspect="1"/>
          </p:cNvGraphicFramePr>
          <p:nvPr/>
        </p:nvGraphicFramePr>
        <p:xfrm>
          <a:off x="2195736" y="2924944"/>
          <a:ext cx="4740275" cy="863972"/>
        </p:xfrm>
        <a:graphic>
          <a:graphicData uri="http://schemas.openxmlformats.org/presentationml/2006/ole">
            <p:oleObj spid="_x0000_s89090" name="Equazione" r:id="rId3" imgW="2247840" imgH="393480" progId="Equation.3">
              <p:embed/>
            </p:oleObj>
          </a:graphicData>
        </a:graphic>
      </p:graphicFrame>
      <p:sp>
        <p:nvSpPr>
          <p:cNvPr id="5" name="Segnaposto contenuto 2"/>
          <p:cNvSpPr txBox="1">
            <a:spLocks/>
          </p:cNvSpPr>
          <p:nvPr/>
        </p:nvSpPr>
        <p:spPr>
          <a:xfrm>
            <a:off x="609600" y="3789040"/>
            <a:ext cx="8229600" cy="1440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m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 e 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  <a:sym typeface="Symbol"/>
              </a:rPr>
              <a:t></a:t>
            </a:r>
            <a:r>
              <a:rPr kumimoji="0" lang="it-IT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  <a:sym typeface="Symbol"/>
              </a:rPr>
              <a:t>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  <a:sym typeface="Symbol"/>
              </a:rPr>
              <a:t> sono 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Times New Roman" pitchFamily="18" charset="0"/>
                <a:sym typeface="Symbol"/>
              </a:rPr>
              <a:t>invarianti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  <a:sym typeface="Symbol"/>
              </a:rPr>
              <a:t>, quindi le componenti spaziali dell’impulso trasformano come 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Times New Roman" pitchFamily="18" charset="0"/>
                <a:sym typeface="Symbol"/>
              </a:rPr>
              <a:t>trasformano le coordinate spaziali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  <a:sym typeface="Symbol"/>
              </a:rPr>
              <a:t> </a:t>
            </a:r>
            <a:r>
              <a:rPr kumimoji="0" lang="it-IT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  <a:sym typeface="Symbol"/>
              </a:rPr>
              <a:t>x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  <a:sym typeface="Symbol"/>
              </a:rPr>
              <a:t>, </a:t>
            </a:r>
            <a:r>
              <a:rPr kumimoji="0" lang="it-IT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  <a:sym typeface="Symbol"/>
              </a:rPr>
              <a:t>y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  <a:sym typeface="Symbol"/>
              </a:rPr>
              <a:t> e </a:t>
            </a:r>
            <a:r>
              <a:rPr kumimoji="0" lang="it-IT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  <a:sym typeface="Symbol"/>
              </a:rPr>
              <a:t>z</a:t>
            </a:r>
            <a:endParaRPr kumimoji="0" lang="it-IT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Times New Roman" pitchFamily="18" charset="0"/>
            </a:endParaRPr>
          </a:p>
        </p:txBody>
      </p:sp>
      <p:graphicFrame>
        <p:nvGraphicFramePr>
          <p:cNvPr id="89091" name="Object 3"/>
          <p:cNvGraphicFramePr>
            <a:graphicFrameLocks noChangeAspect="1"/>
          </p:cNvGraphicFramePr>
          <p:nvPr/>
        </p:nvGraphicFramePr>
        <p:xfrm>
          <a:off x="1385888" y="5116513"/>
          <a:ext cx="6507162" cy="949325"/>
        </p:xfrm>
        <a:graphic>
          <a:graphicData uri="http://schemas.openxmlformats.org/presentationml/2006/ole">
            <p:oleObj spid="_x0000_s89091" name="Equazione" r:id="rId4" imgW="308592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4294967295"/>
          </p:nvPr>
        </p:nvSpPr>
        <p:spPr>
          <a:xfrm>
            <a:off x="467544" y="980728"/>
            <a:ext cx="2952328" cy="504056"/>
          </a:xfrm>
        </p:spPr>
        <p:txBody>
          <a:bodyPr>
            <a:normAutofit/>
          </a:bodyPr>
          <a:lstStyle/>
          <a:p>
            <a:pPr algn="just"/>
            <a:r>
              <a:rPr lang="it-IT" sz="2400" dirty="0" smtClean="0"/>
              <a:t>Sappiamo che </a:t>
            </a:r>
            <a:endParaRPr lang="it-IT" sz="2400" dirty="0"/>
          </a:p>
        </p:txBody>
      </p:sp>
      <p:sp>
        <p:nvSpPr>
          <p:cNvPr id="5" name="Segnaposto contenuto 2"/>
          <p:cNvSpPr txBox="1">
            <a:spLocks/>
          </p:cNvSpPr>
          <p:nvPr/>
        </p:nvSpPr>
        <p:spPr>
          <a:xfrm>
            <a:off x="683568" y="1916832"/>
            <a:ext cx="8229600" cy="9361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Times New Roman" pitchFamily="18" charset="0"/>
              </a:rPr>
              <a:t>Nella nostra ipotesi la prima componente (temporale)</a:t>
            </a:r>
            <a:r>
              <a:rPr kumimoji="0" lang="it-IT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Times New Roman" pitchFamily="18" charset="0"/>
              </a:rPr>
              <a:t> del 4-vettore è</a:t>
            </a:r>
            <a:endParaRPr kumimoji="0" lang="it-IT" b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cs typeface="Times New Roman" pitchFamily="18" charset="0"/>
            </a:endParaRPr>
          </a:p>
        </p:txBody>
      </p:sp>
      <p:graphicFrame>
        <p:nvGraphicFramePr>
          <p:cNvPr id="89091" name="Object 3"/>
          <p:cNvGraphicFramePr>
            <a:graphicFrameLocks noChangeAspect="1"/>
          </p:cNvGraphicFramePr>
          <p:nvPr/>
        </p:nvGraphicFramePr>
        <p:xfrm>
          <a:off x="5724128" y="836712"/>
          <a:ext cx="2811463" cy="949325"/>
        </p:xfrm>
        <a:graphic>
          <a:graphicData uri="http://schemas.openxmlformats.org/presentationml/2006/ole">
            <p:oleObj spid="_x0000_s90115" name="Equazione" r:id="rId3" imgW="1333440" imgH="431640" progId="Equation.3">
              <p:embed/>
            </p:oleObj>
          </a:graphicData>
        </a:graphic>
      </p:graphicFrame>
      <p:graphicFrame>
        <p:nvGraphicFramePr>
          <p:cNvPr id="90116" name="Object 3"/>
          <p:cNvGraphicFramePr>
            <a:graphicFrameLocks noChangeAspect="1"/>
          </p:cNvGraphicFramePr>
          <p:nvPr/>
        </p:nvGraphicFramePr>
        <p:xfrm>
          <a:off x="3131840" y="836712"/>
          <a:ext cx="1042987" cy="865187"/>
        </p:xfrm>
        <a:graphic>
          <a:graphicData uri="http://schemas.openxmlformats.org/presentationml/2006/ole">
            <p:oleObj spid="_x0000_s90116" name="Equazione" r:id="rId4" imgW="495000" imgH="393480" progId="Equation.3">
              <p:embed/>
            </p:oleObj>
          </a:graphicData>
        </a:graphic>
      </p:graphicFrame>
      <p:sp>
        <p:nvSpPr>
          <p:cNvPr id="9" name="Freccia a destra 8"/>
          <p:cNvSpPr/>
          <p:nvPr/>
        </p:nvSpPr>
        <p:spPr>
          <a:xfrm>
            <a:off x="4499992" y="1124744"/>
            <a:ext cx="86409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90117" name="Object 5"/>
          <p:cNvGraphicFramePr>
            <a:graphicFrameLocks noChangeAspect="1"/>
          </p:cNvGraphicFramePr>
          <p:nvPr/>
        </p:nvGraphicFramePr>
        <p:xfrm>
          <a:off x="1819275" y="2779713"/>
          <a:ext cx="4894263" cy="865187"/>
        </p:xfrm>
        <a:graphic>
          <a:graphicData uri="http://schemas.openxmlformats.org/presentationml/2006/ole">
            <p:oleObj spid="_x0000_s90117" name="Equazione" r:id="rId5" imgW="2323800" imgH="393480" progId="Equation.3">
              <p:embed/>
            </p:oleObj>
          </a:graphicData>
        </a:graphic>
      </p:graphicFrame>
      <p:graphicFrame>
        <p:nvGraphicFramePr>
          <p:cNvPr id="90118" name="Object 3"/>
          <p:cNvGraphicFramePr>
            <a:graphicFrameLocks noChangeAspect="1"/>
          </p:cNvGraphicFramePr>
          <p:nvPr/>
        </p:nvGraphicFramePr>
        <p:xfrm>
          <a:off x="2483768" y="3789040"/>
          <a:ext cx="4471988" cy="949325"/>
        </p:xfrm>
        <a:graphic>
          <a:graphicData uri="http://schemas.openxmlformats.org/presentationml/2006/ole">
            <p:oleObj spid="_x0000_s90118" name="Equazione" r:id="rId6" imgW="2120760" imgH="431640" progId="Equation.3">
              <p:embed/>
            </p:oleObj>
          </a:graphicData>
        </a:graphic>
      </p:graphicFrame>
      <p:graphicFrame>
        <p:nvGraphicFramePr>
          <p:cNvPr id="90119" name="Object 3"/>
          <p:cNvGraphicFramePr>
            <a:graphicFrameLocks noChangeAspect="1"/>
          </p:cNvGraphicFramePr>
          <p:nvPr/>
        </p:nvGraphicFramePr>
        <p:xfrm>
          <a:off x="4170363" y="4986338"/>
          <a:ext cx="1098550" cy="1004887"/>
        </p:xfrm>
        <a:graphic>
          <a:graphicData uri="http://schemas.openxmlformats.org/presentationml/2006/ole">
            <p:oleObj spid="_x0000_s90119" name="Equazione" r:id="rId7" imgW="52056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4294967295"/>
          </p:nvPr>
        </p:nvSpPr>
        <p:spPr>
          <a:xfrm>
            <a:off x="611560" y="836712"/>
            <a:ext cx="8229600" cy="648072"/>
          </a:xfrm>
        </p:spPr>
        <p:txBody>
          <a:bodyPr>
            <a:normAutofit/>
          </a:bodyPr>
          <a:lstStyle/>
          <a:p>
            <a:pPr algn="just"/>
            <a:r>
              <a:rPr lang="it-IT" sz="2400" dirty="0" smtClean="0"/>
              <a:t>Trasformiamo la componente ”temporale”</a:t>
            </a:r>
            <a:endParaRPr lang="it-IT" sz="2400" dirty="0"/>
          </a:p>
        </p:txBody>
      </p:sp>
      <p:graphicFrame>
        <p:nvGraphicFramePr>
          <p:cNvPr id="89090" name="Object 2"/>
          <p:cNvGraphicFramePr>
            <a:graphicFrameLocks noChangeAspect="1"/>
          </p:cNvGraphicFramePr>
          <p:nvPr/>
        </p:nvGraphicFramePr>
        <p:xfrm>
          <a:off x="3573463" y="1484313"/>
          <a:ext cx="2195512" cy="865187"/>
        </p:xfrm>
        <a:graphic>
          <a:graphicData uri="http://schemas.openxmlformats.org/presentationml/2006/ole">
            <p:oleObj spid="_x0000_s91138" name="Equazione" r:id="rId3" imgW="1041120" imgH="393480" progId="Equation.3">
              <p:embed/>
            </p:oleObj>
          </a:graphicData>
        </a:graphic>
      </p:graphicFrame>
      <p:sp>
        <p:nvSpPr>
          <p:cNvPr id="5" name="Segnaposto contenuto 2"/>
          <p:cNvSpPr txBox="1">
            <a:spLocks/>
          </p:cNvSpPr>
          <p:nvPr/>
        </p:nvSpPr>
        <p:spPr>
          <a:xfrm>
            <a:off x="683568" y="2492896"/>
            <a:ext cx="8229600" cy="9361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m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 </a:t>
            </a:r>
            <a:r>
              <a:rPr kumimoji="0" lang="it-IT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c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, e 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  <a:sym typeface="Symbol"/>
              </a:rPr>
              <a:t></a:t>
            </a:r>
            <a:r>
              <a:rPr kumimoji="0" lang="it-IT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  <a:sym typeface="Symbol"/>
              </a:rPr>
              <a:t>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  <a:sym typeface="Symbol"/>
              </a:rPr>
              <a:t> sono 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Times New Roman" pitchFamily="18" charset="0"/>
                <a:sym typeface="Symbol"/>
              </a:rPr>
              <a:t>invarianti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  <a:sym typeface="Symbol"/>
              </a:rPr>
              <a:t>, quindi la componente temporale del</a:t>
            </a:r>
            <a:r>
              <a:rPr kumimoji="0" lang="it-IT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  <a:sym typeface="Symbol"/>
              </a:rPr>
              <a:t> 4-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  <a:sym typeface="Symbol"/>
              </a:rPr>
              <a:t>impulso trasforma come 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Times New Roman" pitchFamily="18" charset="0"/>
                <a:sym typeface="Symbol"/>
              </a:rPr>
              <a:t>trasforma la coordinata temporale</a:t>
            </a:r>
            <a:endParaRPr kumimoji="0" lang="it-IT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Times New Roman" pitchFamily="18" charset="0"/>
            </a:endParaRPr>
          </a:p>
        </p:txBody>
      </p:sp>
      <p:graphicFrame>
        <p:nvGraphicFramePr>
          <p:cNvPr id="89091" name="Object 3"/>
          <p:cNvGraphicFramePr>
            <a:graphicFrameLocks noChangeAspect="1"/>
          </p:cNvGraphicFramePr>
          <p:nvPr/>
        </p:nvGraphicFramePr>
        <p:xfrm>
          <a:off x="971600" y="3429000"/>
          <a:ext cx="7258050" cy="1450975"/>
        </p:xfrm>
        <a:graphic>
          <a:graphicData uri="http://schemas.openxmlformats.org/presentationml/2006/ole">
            <p:oleObj spid="_x0000_s91139" name="Equazione" r:id="rId4" imgW="3441600" imgH="660240" progId="Equation.3">
              <p:embed/>
            </p:oleObj>
          </a:graphicData>
        </a:graphic>
      </p:graphicFrame>
      <p:graphicFrame>
        <p:nvGraphicFramePr>
          <p:cNvPr id="91140" name="Object 4"/>
          <p:cNvGraphicFramePr>
            <a:graphicFrameLocks noChangeAspect="1"/>
          </p:cNvGraphicFramePr>
          <p:nvPr/>
        </p:nvGraphicFramePr>
        <p:xfrm>
          <a:off x="2195736" y="5085184"/>
          <a:ext cx="4792662" cy="947738"/>
        </p:xfrm>
        <a:graphic>
          <a:graphicData uri="http://schemas.openxmlformats.org/presentationml/2006/ole">
            <p:oleObj spid="_x0000_s91140" name="Equazione" r:id="rId5" imgW="227304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066800"/>
          </a:xfrm>
        </p:spPr>
        <p:txBody>
          <a:bodyPr/>
          <a:lstStyle/>
          <a:p>
            <a:r>
              <a:rPr lang="it-IT" dirty="0" smtClean="0"/>
              <a:t>Riassumendo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936104"/>
          </a:xfrm>
        </p:spPr>
        <p:txBody>
          <a:bodyPr>
            <a:normAutofit/>
          </a:bodyPr>
          <a:lstStyle/>
          <a:p>
            <a:r>
              <a:rPr lang="it-IT" sz="2400" dirty="0" smtClean="0"/>
              <a:t>Le trasformazioni per la quantità di moto e l’impulso possono essere scritte</a:t>
            </a:r>
            <a:endParaRPr lang="it-IT" sz="2400" dirty="0"/>
          </a:p>
        </p:txBody>
      </p:sp>
      <p:graphicFrame>
        <p:nvGraphicFramePr>
          <p:cNvPr id="92162" name="Object 2"/>
          <p:cNvGraphicFramePr>
            <a:graphicFrameLocks noChangeAspect="1"/>
          </p:cNvGraphicFramePr>
          <p:nvPr/>
        </p:nvGraphicFramePr>
        <p:xfrm>
          <a:off x="971600" y="3284984"/>
          <a:ext cx="2463800" cy="2346325"/>
        </p:xfrm>
        <a:graphic>
          <a:graphicData uri="http://schemas.openxmlformats.org/presentationml/2006/ole">
            <p:oleObj spid="_x0000_s92162" name="Equazione" r:id="rId3" imgW="1168200" imgH="1066680" progId="Equation.3">
              <p:embed/>
            </p:oleObj>
          </a:graphicData>
        </a:graphic>
      </p:graphicFrame>
      <p:graphicFrame>
        <p:nvGraphicFramePr>
          <p:cNvPr id="92163" name="Object 3"/>
          <p:cNvGraphicFramePr>
            <a:graphicFrameLocks noChangeAspect="1"/>
          </p:cNvGraphicFramePr>
          <p:nvPr/>
        </p:nvGraphicFramePr>
        <p:xfrm>
          <a:off x="5434013" y="3089275"/>
          <a:ext cx="2436812" cy="2736850"/>
        </p:xfrm>
        <a:graphic>
          <a:graphicData uri="http://schemas.openxmlformats.org/presentationml/2006/ole">
            <p:oleObj spid="_x0000_s92163" name="Equazione" r:id="rId4" imgW="1155600" imgH="12445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066800"/>
          </a:xfrm>
        </p:spPr>
        <p:txBody>
          <a:bodyPr/>
          <a:lstStyle/>
          <a:p>
            <a:r>
              <a:rPr lang="it-IT" dirty="0" smtClean="0"/>
              <a:t>Completiamo l’analogia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556792"/>
            <a:ext cx="3898776" cy="1008112"/>
          </a:xfrm>
        </p:spPr>
        <p:txBody>
          <a:bodyPr>
            <a:noAutofit/>
          </a:bodyPr>
          <a:lstStyle/>
          <a:p>
            <a:r>
              <a:rPr lang="it-IT" sz="2400" dirty="0" smtClean="0"/>
              <a:t>4-vettore “coordinate” 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it-IT" sz="24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it-IT" sz="2400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it-IT" sz="2400" i="1" dirty="0" err="1" smtClean="0">
                <a:latin typeface="Times New Roman" pitchFamily="18" charset="0"/>
                <a:cs typeface="Times New Roman" pitchFamily="18" charset="0"/>
              </a:rPr>
              <a:t>ct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it-IT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3186" name="Object 2"/>
          <p:cNvGraphicFramePr>
            <a:graphicFrameLocks noChangeAspect="1"/>
          </p:cNvGraphicFramePr>
          <p:nvPr/>
        </p:nvGraphicFramePr>
        <p:xfrm>
          <a:off x="827088" y="2492896"/>
          <a:ext cx="2808808" cy="2713996"/>
        </p:xfrm>
        <a:graphic>
          <a:graphicData uri="http://schemas.openxmlformats.org/presentationml/2006/ole">
            <p:oleObj spid="_x0000_s93186" name="Equazione" r:id="rId3" imgW="1028520" imgH="1193760" progId="Equation.3">
              <p:embed/>
            </p:oleObj>
          </a:graphicData>
        </a:graphic>
      </p:graphicFrame>
      <p:sp>
        <p:nvSpPr>
          <p:cNvPr id="5" name="Segnaposto contenuto 2"/>
          <p:cNvSpPr txBox="1">
            <a:spLocks/>
          </p:cNvSpPr>
          <p:nvPr/>
        </p:nvSpPr>
        <p:spPr>
          <a:xfrm>
            <a:off x="4644008" y="1484784"/>
            <a:ext cx="3672408" cy="100811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4-vettore “energia-impulso” 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(</a:t>
            </a:r>
            <a:r>
              <a:rPr kumimoji="0" lang="it-IT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p</a:t>
            </a:r>
            <a:r>
              <a:rPr kumimoji="0" lang="it-IT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0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 = </a:t>
            </a:r>
            <a:r>
              <a:rPr kumimoji="0" lang="it-IT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E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/</a:t>
            </a:r>
            <a:r>
              <a:rPr kumimoji="0" lang="it-IT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c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)</a:t>
            </a: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Times New Roman" pitchFamily="18" charset="0"/>
            </a:endParaRPr>
          </a:p>
        </p:txBody>
      </p:sp>
      <p:graphicFrame>
        <p:nvGraphicFramePr>
          <p:cNvPr id="93187" name="Object 3"/>
          <p:cNvGraphicFramePr>
            <a:graphicFrameLocks noChangeAspect="1"/>
          </p:cNvGraphicFramePr>
          <p:nvPr/>
        </p:nvGraphicFramePr>
        <p:xfrm>
          <a:off x="4932040" y="2492896"/>
          <a:ext cx="2436812" cy="2736850"/>
        </p:xfrm>
        <a:graphic>
          <a:graphicData uri="http://schemas.openxmlformats.org/presentationml/2006/ole">
            <p:oleObj spid="_x0000_s93187" name="Equazione" r:id="rId4" imgW="1155600" imgH="1244520" progId="Equation.3">
              <p:embed/>
            </p:oleObj>
          </a:graphicData>
        </a:graphic>
      </p:graphicFrame>
      <p:sp>
        <p:nvSpPr>
          <p:cNvPr id="7" name="Segnaposto contenuto 2"/>
          <p:cNvSpPr txBox="1">
            <a:spLocks/>
          </p:cNvSpPr>
          <p:nvPr/>
        </p:nvSpPr>
        <p:spPr>
          <a:xfrm>
            <a:off x="457200" y="5589240"/>
            <a:ext cx="7787208" cy="72008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L’analogia è totale, i due 4-vettori trasformano nello stesso modo</a:t>
            </a:r>
            <a:endParaRPr kumimoji="0" lang="it-IT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066800"/>
          </a:xfrm>
        </p:spPr>
        <p:txBody>
          <a:bodyPr/>
          <a:lstStyle/>
          <a:p>
            <a:r>
              <a:rPr lang="it-IT" dirty="0" smtClean="0"/>
              <a:t>Cosa “sono” le </a:t>
            </a:r>
            <a:r>
              <a:rPr lang="it-IT" dirty="0" err="1" smtClean="0"/>
              <a:t>T.L</a:t>
            </a:r>
            <a:r>
              <a:rPr lang="it-IT" dirty="0" smtClean="0"/>
              <a:t>.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01720"/>
          </a:xfrm>
        </p:spPr>
        <p:txBody>
          <a:bodyPr/>
          <a:lstStyle/>
          <a:p>
            <a:r>
              <a:rPr lang="it-IT" dirty="0" smtClean="0"/>
              <a:t>Le Trasformazioni di Lorentz “conservano” la “lunghezza” dei quadrivettori</a:t>
            </a:r>
          </a:p>
          <a:p>
            <a:r>
              <a:rPr lang="it-IT" dirty="0" smtClean="0"/>
              <a:t>Sono analoghe alle rotazioni bidimensionali</a:t>
            </a:r>
          </a:p>
          <a:p>
            <a:r>
              <a:rPr lang="it-IT" dirty="0" smtClean="0"/>
              <a:t>Si tratta di rotazioni che utilizzano seno e coseno iperbolici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Invarianti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Finora la nostra lista di invarianti comprende:</a:t>
            </a:r>
          </a:p>
          <a:p>
            <a:pPr lvl="1"/>
            <a:r>
              <a:rPr lang="it-IT" dirty="0" smtClean="0"/>
              <a:t>La velocità della luce nel vuoto</a:t>
            </a:r>
          </a:p>
          <a:p>
            <a:pPr lvl="1"/>
            <a:r>
              <a:rPr lang="it-IT" dirty="0" smtClean="0"/>
              <a:t>La lunghezza a riposo (lunghezza propria)</a:t>
            </a:r>
          </a:p>
          <a:p>
            <a:pPr lvl="1"/>
            <a:r>
              <a:rPr lang="it-IT" dirty="0" smtClean="0"/>
              <a:t>Gli intervalli di tempo proprio</a:t>
            </a:r>
          </a:p>
          <a:p>
            <a:pPr lvl="1"/>
            <a:r>
              <a:rPr lang="it-IT" dirty="0" smtClean="0"/>
              <a:t>La massa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34008"/>
            <a:ext cx="8229600" cy="1066800"/>
          </a:xfrm>
        </p:spPr>
        <p:txBody>
          <a:bodyPr/>
          <a:lstStyle/>
          <a:p>
            <a:r>
              <a:rPr lang="it-IT" dirty="0" smtClean="0"/>
              <a:t>Approfondiamo ancora: i campi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1368152"/>
          </a:xfrm>
        </p:spPr>
        <p:txBody>
          <a:bodyPr>
            <a:normAutofit lnSpcReduction="10000"/>
          </a:bodyPr>
          <a:lstStyle/>
          <a:p>
            <a:r>
              <a:rPr lang="it-IT" dirty="0" smtClean="0"/>
              <a:t>Ricordiamo che le componenti dei vettori campo elettrico e magnetico trasformano secondo le seguenti</a:t>
            </a:r>
            <a:endParaRPr lang="it-IT" dirty="0"/>
          </a:p>
        </p:txBody>
      </p:sp>
      <p:graphicFrame>
        <p:nvGraphicFramePr>
          <p:cNvPr id="94210" name="Object 2"/>
          <p:cNvGraphicFramePr>
            <a:graphicFrameLocks noChangeAspect="1"/>
          </p:cNvGraphicFramePr>
          <p:nvPr/>
        </p:nvGraphicFramePr>
        <p:xfrm>
          <a:off x="683568" y="2951212"/>
          <a:ext cx="7785100" cy="1485900"/>
        </p:xfrm>
        <a:graphic>
          <a:graphicData uri="http://schemas.openxmlformats.org/presentationml/2006/ole">
            <p:oleObj spid="_x0000_s94210" name="Equazione" r:id="rId3" imgW="3162240" imgH="685800" progId="Equation.3">
              <p:embed/>
            </p:oleObj>
          </a:graphicData>
        </a:graphic>
      </p:graphicFrame>
      <p:sp>
        <p:nvSpPr>
          <p:cNvPr id="5" name="Segnaposto contenuto 2"/>
          <p:cNvSpPr txBox="1">
            <a:spLocks/>
          </p:cNvSpPr>
          <p:nvPr/>
        </p:nvSpPr>
        <p:spPr>
          <a:xfrm>
            <a:off x="467544" y="4725144"/>
            <a:ext cx="8229600" cy="1368152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Avendo a che fare con 6 oggetti non si può trattare delle componenti di un 4-vettore (in effetti sono le componenti un oggetto più complesso, un tensore)</a:t>
            </a: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4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66800"/>
          </a:xfrm>
        </p:spPr>
        <p:txBody>
          <a:bodyPr/>
          <a:lstStyle/>
          <a:p>
            <a:r>
              <a:rPr lang="it-IT" dirty="0" smtClean="0"/>
              <a:t>Invarianti di campo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1512168"/>
          </a:xfrm>
        </p:spPr>
        <p:txBody>
          <a:bodyPr/>
          <a:lstStyle/>
          <a:p>
            <a:r>
              <a:rPr lang="it-IT" dirty="0" smtClean="0"/>
              <a:t>Utilizzando le trasformazioni precedenti è però possibile dimostrare che (può essere un esercizio avanzato)</a:t>
            </a:r>
            <a:endParaRPr lang="it-IT" dirty="0"/>
          </a:p>
        </p:txBody>
      </p:sp>
      <p:graphicFrame>
        <p:nvGraphicFramePr>
          <p:cNvPr id="95234" name="Object 2"/>
          <p:cNvGraphicFramePr>
            <a:graphicFrameLocks noChangeAspect="1"/>
          </p:cNvGraphicFramePr>
          <p:nvPr/>
        </p:nvGraphicFramePr>
        <p:xfrm>
          <a:off x="3059832" y="2636912"/>
          <a:ext cx="3066159" cy="1150491"/>
        </p:xfrm>
        <a:graphic>
          <a:graphicData uri="http://schemas.openxmlformats.org/presentationml/2006/ole">
            <p:oleObj spid="_x0000_s95234" name="Equazione" r:id="rId3" imgW="1269720" imgH="457200" progId="Equation.3">
              <p:embed/>
            </p:oleObj>
          </a:graphicData>
        </a:graphic>
      </p:graphicFrame>
      <p:sp>
        <p:nvSpPr>
          <p:cNvPr id="5" name="Segnaposto contenuto 2"/>
          <p:cNvSpPr txBox="1">
            <a:spLocks/>
          </p:cNvSpPr>
          <p:nvPr/>
        </p:nvSpPr>
        <p:spPr>
          <a:xfrm>
            <a:off x="467544" y="4005064"/>
            <a:ext cx="8229600" cy="24482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 entrambi gli invarianti sono nulli allora </a:t>
            </a:r>
            <a:r>
              <a:rPr kumimoji="0" lang="it-IT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it-IT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 </a:t>
            </a:r>
            <a:r>
              <a:rPr kumimoji="0" lang="it-IT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 </a:t>
            </a:r>
            <a:r>
              <a:rPr kumimoji="0" lang="it-IT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B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 in ogni </a:t>
            </a:r>
            <a:r>
              <a:rPr kumimoji="0" lang="it-IT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RI</a:t>
            </a:r>
          </a:p>
          <a:p>
            <a:pPr marL="365760" lvl="0" indent="-256032" fontAlgn="auto"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Font typeface="Georgia"/>
              <a:buChar char="•"/>
            </a:pP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 solo </a:t>
            </a:r>
            <a:r>
              <a:rPr kumimoji="0" lang="it-IT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E</a:t>
            </a:r>
            <a:r>
              <a:rPr kumimoji="0" lang="it-IT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  <a:sym typeface="Symbol"/>
              </a:rPr>
              <a:t></a:t>
            </a:r>
            <a:r>
              <a:rPr kumimoji="0" lang="it-IT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B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 = 0 allora esisterà un </a:t>
            </a:r>
            <a:r>
              <a:rPr kumimoji="0" lang="it-IT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RI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 in cui </a:t>
            </a:r>
            <a:r>
              <a:rPr kumimoji="0" lang="it-IT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E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 = 0 </a:t>
            </a:r>
            <a:r>
              <a:rPr kumimoji="0" lang="it-IT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oppure </a:t>
            </a:r>
            <a:r>
              <a:rPr kumimoji="0" lang="it-IT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B</a:t>
            </a:r>
            <a:r>
              <a:rPr kumimoji="0" lang="it-IT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 = 0 </a:t>
            </a:r>
            <a:r>
              <a:rPr lang="it-IT" dirty="0" smtClean="0">
                <a:cs typeface="Times New Roman" pitchFamily="18" charset="0"/>
              </a:rPr>
              <a:t>(a seconda che </a:t>
            </a:r>
            <a:r>
              <a:rPr lang="it-IT" i="1" dirty="0" smtClean="0">
                <a:cs typeface="Times New Roman" pitchFamily="18" charset="0"/>
              </a:rPr>
              <a:t>E</a:t>
            </a:r>
            <a:r>
              <a:rPr lang="it-IT" baseline="30000" dirty="0" smtClean="0">
                <a:cs typeface="Times New Roman" pitchFamily="18" charset="0"/>
              </a:rPr>
              <a:t>2</a:t>
            </a:r>
            <a:r>
              <a:rPr lang="it-IT" dirty="0" smtClean="0">
                <a:cs typeface="Times New Roman" pitchFamily="18" charset="0"/>
              </a:rPr>
              <a:t> – </a:t>
            </a:r>
            <a:r>
              <a:rPr lang="it-IT" i="1" dirty="0" smtClean="0">
                <a:cs typeface="Times New Roman" pitchFamily="18" charset="0"/>
              </a:rPr>
              <a:t>B</a:t>
            </a:r>
            <a:r>
              <a:rPr lang="it-IT" baseline="30000" dirty="0" smtClean="0">
                <a:cs typeface="Times New Roman" pitchFamily="18" charset="0"/>
              </a:rPr>
              <a:t>2</a:t>
            </a:r>
            <a:r>
              <a:rPr lang="it-IT" dirty="0" smtClean="0">
                <a:cs typeface="Times New Roman" pitchFamily="18" charset="0"/>
              </a:rPr>
              <a:t> &lt;</a:t>
            </a:r>
            <a:r>
              <a:rPr lang="it-IT" dirty="0" smtClean="0">
                <a:cs typeface="Times New Roman" pitchFamily="18" charset="0"/>
              </a:rPr>
              <a:t>0 o &gt;0)</a:t>
            </a:r>
          </a:p>
          <a:p>
            <a:pPr marL="365760" lvl="0" indent="-256032" fontAlgn="auto"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Font typeface="Georgia"/>
              <a:buChar char="•"/>
            </a:pPr>
            <a:r>
              <a:rPr lang="it-IT" dirty="0" smtClean="0">
                <a:cs typeface="Times New Roman" pitchFamily="18" charset="0"/>
              </a:rPr>
              <a:t>Se in un RI uno dei campi è nullo, allora i due campi sono ortogonali in ogni RI </a:t>
            </a:r>
            <a:endParaRPr kumimoji="0" lang="it-IT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ricerca di nuovi invarianti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Dato che nella RS le lunghezze e gli intervalli di tempo cambiano passando da un SRI ad un altro possiamo pensare che, </a:t>
            </a:r>
            <a:r>
              <a:rPr lang="it-IT" i="1" dirty="0" smtClean="0"/>
              <a:t>forse</a:t>
            </a:r>
            <a:r>
              <a:rPr lang="it-IT" dirty="0" smtClean="0"/>
              <a:t>, una opportuna combinazione dei due risulti invariante</a:t>
            </a:r>
          </a:p>
          <a:p>
            <a:r>
              <a:rPr lang="it-IT" dirty="0" smtClean="0"/>
              <a:t>Facciamo “luce”</a:t>
            </a:r>
          </a:p>
          <a:p>
            <a:r>
              <a:rPr lang="it-IT" dirty="0" smtClean="0"/>
              <a:t>Consideriamo due eventi nel SRI </a:t>
            </a:r>
            <a:r>
              <a:rPr lang="it-IT" i="1" dirty="0" smtClean="0"/>
              <a:t>S</a:t>
            </a:r>
            <a:r>
              <a:rPr lang="it-IT" dirty="0" smtClean="0"/>
              <a:t>:</a:t>
            </a:r>
          </a:p>
          <a:p>
            <a:pPr lvl="1"/>
            <a:r>
              <a:rPr lang="it-IT" dirty="0" smtClean="0">
                <a:solidFill>
                  <a:srgbClr val="0070C0"/>
                </a:solidFill>
              </a:rPr>
              <a:t>A: un raggio di luce è emesso in </a:t>
            </a:r>
            <a:r>
              <a:rPr lang="it-IT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it-IT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it-IT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it-IT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it-IT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it-IT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it-IT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it-IT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it-IT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it-IT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 al tempo </a:t>
            </a:r>
            <a:r>
              <a:rPr lang="it-IT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it-IT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lvl="1"/>
            <a:r>
              <a:rPr lang="it-IT" dirty="0" smtClean="0">
                <a:solidFill>
                  <a:srgbClr val="FF0000"/>
                </a:solidFill>
              </a:rPr>
              <a:t>B: il raggio di luce arriva in </a:t>
            </a:r>
            <a:r>
              <a:rPr lang="it-IT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it-IT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it-IT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it-IT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it-IT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it-IT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it-IT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it-IT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it-IT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it-IT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 al tempo </a:t>
            </a:r>
            <a:r>
              <a:rPr lang="it-IT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it-IT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it-IT" baseline="-25000" dirty="0" smtClean="0">
              <a:solidFill>
                <a:srgbClr val="FF0000"/>
              </a:solidFill>
            </a:endParaRPr>
          </a:p>
          <a:p>
            <a:pPr lvl="1"/>
            <a:endParaRPr lang="it-IT" baseline="-25000" dirty="0"/>
          </a:p>
        </p:txBody>
      </p:sp>
    </p:spTree>
    <p:extLst>
      <p:ext uri="{BB962C8B-B14F-4D97-AF65-F5344CB8AC3E}">
        <p14:creationId xmlns="" xmlns:p14="http://schemas.microsoft.com/office/powerpoint/2010/main" val="319069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po 16"/>
          <p:cNvGrpSpPr/>
          <p:nvPr/>
        </p:nvGrpSpPr>
        <p:grpSpPr>
          <a:xfrm>
            <a:off x="395536" y="620688"/>
            <a:ext cx="4464496" cy="2160000"/>
            <a:chOff x="899592" y="1772816"/>
            <a:chExt cx="4464496" cy="2160000"/>
          </a:xfrm>
        </p:grpSpPr>
        <p:cxnSp>
          <p:nvCxnSpPr>
            <p:cNvPr id="5" name="Connettore 2 4"/>
            <p:cNvCxnSpPr/>
            <p:nvPr/>
          </p:nvCxnSpPr>
          <p:spPr>
            <a:xfrm>
              <a:off x="1187624" y="3789040"/>
              <a:ext cx="4176464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CasellaDiTesto 5"/>
            <p:cNvSpPr txBox="1"/>
            <p:nvPr/>
          </p:nvSpPr>
          <p:spPr>
            <a:xfrm>
              <a:off x="899592" y="1772816"/>
              <a:ext cx="432048" cy="288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b="1" dirty="0" smtClean="0"/>
                <a:t>S’</a:t>
              </a:r>
              <a:endParaRPr lang="it-IT" sz="1200" b="1" dirty="0"/>
            </a:p>
          </p:txBody>
        </p:sp>
        <p:cxnSp>
          <p:nvCxnSpPr>
            <p:cNvPr id="7" name="Connettore 2 6"/>
            <p:cNvCxnSpPr/>
            <p:nvPr/>
          </p:nvCxnSpPr>
          <p:spPr>
            <a:xfrm flipV="1">
              <a:off x="1331640" y="1772816"/>
              <a:ext cx="0" cy="21600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CasellaDiTesto 7"/>
            <p:cNvSpPr txBox="1"/>
            <p:nvPr/>
          </p:nvSpPr>
          <p:spPr>
            <a:xfrm>
              <a:off x="4932040" y="3501008"/>
              <a:ext cx="432048" cy="288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b="1" i="1" dirty="0" smtClean="0"/>
                <a:t>x’</a:t>
              </a:r>
              <a:endParaRPr lang="it-IT" sz="1200" b="1" i="1" dirty="0"/>
            </a:p>
          </p:txBody>
        </p:sp>
        <p:sp>
          <p:nvSpPr>
            <p:cNvPr id="9" name="CasellaDiTesto 8"/>
            <p:cNvSpPr txBox="1"/>
            <p:nvPr/>
          </p:nvSpPr>
          <p:spPr>
            <a:xfrm>
              <a:off x="1331640" y="1844824"/>
              <a:ext cx="432048" cy="288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b="1" i="1" dirty="0" smtClean="0"/>
                <a:t>y’</a:t>
              </a:r>
              <a:endParaRPr lang="it-IT" sz="1200" b="1" i="1" dirty="0"/>
            </a:p>
          </p:txBody>
        </p:sp>
        <p:sp>
          <p:nvSpPr>
            <p:cNvPr id="11" name="CasellaDiTesto 10"/>
            <p:cNvSpPr txBox="1"/>
            <p:nvPr/>
          </p:nvSpPr>
          <p:spPr>
            <a:xfrm>
              <a:off x="1619672" y="3429000"/>
              <a:ext cx="432048" cy="288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b="1" i="1" dirty="0" smtClean="0"/>
                <a:t>A</a:t>
              </a:r>
              <a:endParaRPr lang="it-IT" sz="1200" b="1" baseline="-25000" dirty="0"/>
            </a:p>
          </p:txBody>
        </p:sp>
        <p:cxnSp>
          <p:nvCxnSpPr>
            <p:cNvPr id="13" name="Connettore 2 12"/>
            <p:cNvCxnSpPr/>
            <p:nvPr/>
          </p:nvCxnSpPr>
          <p:spPr>
            <a:xfrm flipV="1">
              <a:off x="1907704" y="2564904"/>
              <a:ext cx="2376264" cy="1008112"/>
            </a:xfrm>
            <a:prstGeom prst="straightConnector1">
              <a:avLst/>
            </a:prstGeom>
            <a:ln w="5715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CasellaDiTesto 15"/>
            <p:cNvSpPr txBox="1"/>
            <p:nvPr/>
          </p:nvSpPr>
          <p:spPr>
            <a:xfrm>
              <a:off x="4283968" y="2276872"/>
              <a:ext cx="5040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b="1" i="1" dirty="0" smtClean="0"/>
                <a:t>B</a:t>
              </a:r>
              <a:endParaRPr lang="it-IT" sz="1200" b="1" baseline="-25000" dirty="0"/>
            </a:p>
          </p:txBody>
        </p:sp>
      </p:grpSp>
      <p:sp>
        <p:nvSpPr>
          <p:cNvPr id="18" name="Segnaposto contenuto 2"/>
          <p:cNvSpPr txBox="1">
            <a:spLocks/>
          </p:cNvSpPr>
          <p:nvPr/>
        </p:nvSpPr>
        <p:spPr>
          <a:xfrm>
            <a:off x="755576" y="2852936"/>
            <a:ext cx="4834880" cy="57606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  <a:defRPr/>
            </a:pP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distanza 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spazial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 tra A</a:t>
            </a:r>
            <a:r>
              <a:rPr kumimoji="0" lang="it-IT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 B è:</a:t>
            </a:r>
            <a:endParaRPr kumimoji="0" lang="it-IT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4274" name="Object 2"/>
          <p:cNvGraphicFramePr>
            <a:graphicFrameLocks noChangeAspect="1"/>
          </p:cNvGraphicFramePr>
          <p:nvPr/>
        </p:nvGraphicFramePr>
        <p:xfrm>
          <a:off x="755576" y="3356992"/>
          <a:ext cx="5735637" cy="603250"/>
        </p:xfrm>
        <a:graphic>
          <a:graphicData uri="http://schemas.openxmlformats.org/presentationml/2006/ole">
            <p:oleObj spid="_x0000_s54280" name="Equazione" r:id="rId3" imgW="2336800" imgH="241300" progId="Equation.3">
              <p:embed/>
            </p:oleObj>
          </a:graphicData>
        </a:graphic>
      </p:graphicFrame>
      <p:sp>
        <p:nvSpPr>
          <p:cNvPr id="20" name="Segnaposto contenuto 2"/>
          <p:cNvSpPr txBox="1">
            <a:spLocks/>
          </p:cNvSpPr>
          <p:nvPr/>
        </p:nvSpPr>
        <p:spPr>
          <a:xfrm>
            <a:off x="755576" y="4077072"/>
            <a:ext cx="6048672" cy="64807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  <a:defRPr/>
            </a:pP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Trattandosi di </a:t>
            </a:r>
            <a:r>
              <a:rPr lang="it-IT" dirty="0" smtClean="0">
                <a:latin typeface="+mn-lt"/>
              </a:rPr>
              <a:t>luce che viaggia a velocità </a:t>
            </a:r>
            <a:r>
              <a:rPr lang="it-IT" i="1" dirty="0" smtClean="0">
                <a:cs typeface="Times New Roman" pitchFamily="18" charset="0"/>
              </a:rPr>
              <a:t>c</a:t>
            </a:r>
            <a:r>
              <a:rPr kumimoji="0" lang="it-IT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endParaRPr kumimoji="0" lang="it-IT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4275" name="Object 3"/>
          <p:cNvGraphicFramePr>
            <a:graphicFrameLocks noChangeAspect="1"/>
          </p:cNvGraphicFramePr>
          <p:nvPr/>
        </p:nvGraphicFramePr>
        <p:xfrm>
          <a:off x="827584" y="4581128"/>
          <a:ext cx="2524125" cy="603250"/>
        </p:xfrm>
        <a:graphic>
          <a:graphicData uri="http://schemas.openxmlformats.org/presentationml/2006/ole">
            <p:oleObj spid="_x0000_s54281" name="Equazione" r:id="rId4" imgW="1028254" imgH="241195" progId="Equation.3">
              <p:embed/>
            </p:oleObj>
          </a:graphicData>
        </a:graphic>
      </p:graphicFrame>
      <p:sp>
        <p:nvSpPr>
          <p:cNvPr id="22" name="Freccia a destra 21"/>
          <p:cNvSpPr/>
          <p:nvPr/>
        </p:nvSpPr>
        <p:spPr>
          <a:xfrm>
            <a:off x="3851920" y="4725144"/>
            <a:ext cx="108012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54276" name="Object 4"/>
          <p:cNvGraphicFramePr>
            <a:graphicFrameLocks noChangeAspect="1"/>
          </p:cNvGraphicFramePr>
          <p:nvPr/>
        </p:nvGraphicFramePr>
        <p:xfrm>
          <a:off x="404813" y="5372100"/>
          <a:ext cx="7940675" cy="596900"/>
        </p:xfrm>
        <a:graphic>
          <a:graphicData uri="http://schemas.openxmlformats.org/presentationml/2006/ole">
            <p:oleObj spid="_x0000_s54282" name="Equazione" r:id="rId5" imgW="323820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276" name="Object 4"/>
          <p:cNvGraphicFramePr>
            <a:graphicFrameLocks noChangeAspect="1"/>
          </p:cNvGraphicFramePr>
          <p:nvPr/>
        </p:nvGraphicFramePr>
        <p:xfrm>
          <a:off x="731838" y="2276475"/>
          <a:ext cx="7886700" cy="603250"/>
        </p:xfrm>
        <a:graphic>
          <a:graphicData uri="http://schemas.openxmlformats.org/presentationml/2006/ole">
            <p:oleObj spid="_x0000_s55302" name="Equazione" r:id="rId3" imgW="3213000" imgH="241200" progId="Equation.3">
              <p:embed/>
            </p:oleObj>
          </a:graphicData>
        </a:graphic>
      </p:graphicFrame>
      <p:sp>
        <p:nvSpPr>
          <p:cNvPr id="17" name="Segnaposto contenuto 2"/>
          <p:cNvSpPr txBox="1">
            <a:spLocks/>
          </p:cNvSpPr>
          <p:nvPr/>
        </p:nvSpPr>
        <p:spPr>
          <a:xfrm>
            <a:off x="611560" y="836712"/>
            <a:ext cx="7776864" cy="151216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0363" marR="0" lvl="0" indent="-180975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Cosa succede</a:t>
            </a:r>
            <a:r>
              <a:rPr kumimoji="0" lang="it-IT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un altro SRI, </a:t>
            </a:r>
            <a:r>
              <a:rPr kumimoji="0" lang="it-IT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S’</a:t>
            </a:r>
            <a:r>
              <a:rPr kumimoji="0" lang="it-IT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  <a:p>
            <a:pPr marL="360363" marR="0" lvl="0" indent="-180975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it-IT" baseline="0" dirty="0" smtClean="0">
                <a:latin typeface="+mn-lt"/>
              </a:rPr>
              <a:t>Dato che </a:t>
            </a:r>
            <a:r>
              <a:rPr lang="it-IT" i="1" baseline="0" dirty="0" smtClean="0">
                <a:cs typeface="Times New Roman" pitchFamily="18" charset="0"/>
              </a:rPr>
              <a:t>c</a:t>
            </a:r>
            <a:r>
              <a:rPr lang="it-IT" baseline="0" dirty="0" smtClean="0">
                <a:latin typeface="+mn-lt"/>
              </a:rPr>
              <a:t> è invariante in </a:t>
            </a:r>
            <a:r>
              <a:rPr lang="it-IT" i="1" baseline="0" dirty="0" smtClean="0">
                <a:latin typeface="+mn-lt"/>
              </a:rPr>
              <a:t>S’</a:t>
            </a:r>
            <a:r>
              <a:rPr lang="it-IT" baseline="0" dirty="0" smtClean="0">
                <a:latin typeface="+mn-lt"/>
              </a:rPr>
              <a:t> avremo la stessa uguaglianza (con le coordinate spazio temporali in </a:t>
            </a:r>
            <a:r>
              <a:rPr lang="it-IT" i="1" baseline="0" dirty="0" smtClean="0">
                <a:latin typeface="+mn-lt"/>
              </a:rPr>
              <a:t>S’</a:t>
            </a:r>
            <a:r>
              <a:rPr lang="it-IT" baseline="0" dirty="0" smtClean="0">
                <a:latin typeface="+mn-lt"/>
              </a:rPr>
              <a:t>)</a:t>
            </a:r>
            <a:r>
              <a:rPr lang="it-IT" dirty="0" smtClean="0">
                <a:latin typeface="+mn-lt"/>
              </a:rPr>
              <a:t> </a:t>
            </a:r>
            <a:endParaRPr kumimoji="0" lang="it-IT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Segnaposto contenuto 2"/>
          <p:cNvSpPr txBox="1">
            <a:spLocks/>
          </p:cNvSpPr>
          <p:nvPr/>
        </p:nvSpPr>
        <p:spPr>
          <a:xfrm>
            <a:off x="827584" y="3068960"/>
            <a:ext cx="7632848" cy="1152128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  <a:defRPr/>
            </a:pP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 la luce la quantità </a:t>
            </a:r>
            <a:r>
              <a:rPr kumimoji="0" lang="it-IT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è</a:t>
            </a:r>
            <a:r>
              <a:rPr kumimoji="0" lang="it-IT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nulla in tutti i sistemi di riferimento inerziali (è </a:t>
            </a:r>
            <a:r>
              <a:rPr kumimoji="0" lang="it-IT" sz="28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invariante</a:t>
            </a:r>
            <a:r>
              <a:rPr kumimoji="0" lang="it-IT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kumimoji="0" lang="it-IT" sz="28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Segnaposto contenuto 2"/>
          <p:cNvSpPr txBox="1">
            <a:spLocks/>
          </p:cNvSpPr>
          <p:nvPr/>
        </p:nvSpPr>
        <p:spPr>
          <a:xfrm>
            <a:off x="755576" y="4509120"/>
            <a:ext cx="7776864" cy="151216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0363" marR="0" lvl="0" indent="-180975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it-IT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è invariante per la luce</a:t>
            </a:r>
          </a:p>
          <a:p>
            <a:pPr marL="360363" marR="0" lvl="0" indent="-180975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it-IT" i="1" dirty="0" smtClean="0">
                <a:latin typeface="+mn-lt"/>
              </a:rPr>
              <a:t>I</a:t>
            </a:r>
            <a:r>
              <a:rPr lang="it-IT" dirty="0" smtClean="0">
                <a:latin typeface="+mn-lt"/>
              </a:rPr>
              <a:t> “mescola” coordinate temporali e spaziali</a:t>
            </a:r>
            <a:endParaRPr kumimoji="0" lang="it-IT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0363" marR="0" lvl="0" indent="-180975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it-IT" i="1" baseline="0" dirty="0" smtClean="0">
                <a:latin typeface="+mn-lt"/>
              </a:rPr>
              <a:t>I</a:t>
            </a:r>
            <a:r>
              <a:rPr lang="it-IT" baseline="0" dirty="0" smtClean="0">
                <a:latin typeface="+mn-lt"/>
              </a:rPr>
              <a:t> sembra un buon candidato ad essere un invariante</a:t>
            </a:r>
            <a:endParaRPr kumimoji="0" lang="it-IT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276" name="Object 4"/>
          <p:cNvGraphicFramePr>
            <a:graphicFrameLocks noChangeAspect="1"/>
          </p:cNvGraphicFramePr>
          <p:nvPr/>
        </p:nvGraphicFramePr>
        <p:xfrm>
          <a:off x="533400" y="3708400"/>
          <a:ext cx="8280400" cy="1054100"/>
        </p:xfrm>
        <a:graphic>
          <a:graphicData uri="http://schemas.openxmlformats.org/presentationml/2006/ole">
            <p:oleObj spid="_x0000_s56331" name="Equazione" r:id="rId3" imgW="3924000" imgH="495000" progId="Equation.3">
              <p:embed/>
            </p:oleObj>
          </a:graphicData>
        </a:graphic>
      </p:graphicFrame>
      <p:sp>
        <p:nvSpPr>
          <p:cNvPr id="17" name="Segnaposto contenuto 2"/>
          <p:cNvSpPr txBox="1">
            <a:spLocks/>
          </p:cNvSpPr>
          <p:nvPr/>
        </p:nvSpPr>
        <p:spPr>
          <a:xfrm>
            <a:off x="611560" y="836712"/>
            <a:ext cx="7776864" cy="1944216"/>
          </a:xfrm>
          <a:prstGeom prst="rect">
            <a:avLst/>
          </a:prstGeom>
        </p:spPr>
        <p:txBody>
          <a:bodyPr>
            <a:normAutofit/>
          </a:bodyPr>
          <a:lstStyle/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tabLst/>
              <a:defRPr/>
            </a:pP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Controlliamo se </a:t>
            </a:r>
            <a:r>
              <a:rPr kumimoji="0" lang="it-IT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è invariante per una coppia di eventi generica (non legati a propagazione della</a:t>
            </a:r>
            <a:r>
              <a:rPr kumimoji="0" lang="it-IT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luce</a:t>
            </a:r>
            <a:r>
              <a:rPr lang="it-IT" noProof="0" dirty="0" smtClean="0">
                <a:latin typeface="+mn-lt"/>
              </a:rPr>
              <a:t>, quindi </a:t>
            </a:r>
            <a:r>
              <a:rPr lang="it-IT" i="1" noProof="0" dirty="0" smtClean="0">
                <a:cs typeface="Times New Roman" pitchFamily="18" charset="0"/>
              </a:rPr>
              <a:t>I</a:t>
            </a:r>
            <a:r>
              <a:rPr lang="it-IT" noProof="0" dirty="0" smtClean="0">
                <a:cs typeface="Times New Roman" pitchFamily="18" charset="0"/>
              </a:rPr>
              <a:t> ≠ 0) utilizzando le </a:t>
            </a:r>
            <a:r>
              <a:rPr lang="it-IT" noProof="0" dirty="0" err="1" smtClean="0">
                <a:cs typeface="Times New Roman" pitchFamily="18" charset="0"/>
              </a:rPr>
              <a:t>T.L.</a:t>
            </a:r>
            <a:r>
              <a:rPr lang="it-IT" noProof="0" dirty="0" smtClean="0">
                <a:cs typeface="Times New Roman" pitchFamily="18" charset="0"/>
              </a:rPr>
              <a:t> 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Per semplificare i calcoli (senza perdere</a:t>
            </a:r>
            <a:r>
              <a:rPr kumimoji="0" lang="it-IT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 in generalità) consideriamo solo le coordinate spaziali </a:t>
            </a:r>
            <a:r>
              <a:rPr kumimoji="0" lang="it-IT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x</a:t>
            </a:r>
            <a:r>
              <a:rPr kumimoji="0" lang="it-IT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 (comunque </a:t>
            </a:r>
            <a:r>
              <a:rPr kumimoji="0" lang="it-IT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y</a:t>
            </a:r>
            <a:r>
              <a:rPr kumimoji="0" lang="it-IT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 e </a:t>
            </a:r>
            <a:r>
              <a:rPr kumimoji="0" lang="it-IT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z</a:t>
            </a:r>
            <a:r>
              <a:rPr kumimoji="0" lang="it-IT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 non cambiano in </a:t>
            </a:r>
            <a:r>
              <a:rPr kumimoji="0" lang="it-IT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T.L</a:t>
            </a:r>
            <a:r>
              <a:rPr kumimoji="0" lang="it-IT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)</a:t>
            </a:r>
            <a:endParaRPr kumimoji="0" lang="it-IT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Times New Roman" pitchFamily="18" charset="0"/>
            </a:endParaRPr>
          </a:p>
        </p:txBody>
      </p:sp>
      <p:graphicFrame>
        <p:nvGraphicFramePr>
          <p:cNvPr id="56324" name="Object 4"/>
          <p:cNvGraphicFramePr>
            <a:graphicFrameLocks noChangeAspect="1"/>
          </p:cNvGraphicFramePr>
          <p:nvPr/>
        </p:nvGraphicFramePr>
        <p:xfrm>
          <a:off x="533400" y="2921000"/>
          <a:ext cx="3835400" cy="596900"/>
        </p:xfrm>
        <a:graphic>
          <a:graphicData uri="http://schemas.openxmlformats.org/presentationml/2006/ole">
            <p:oleObj spid="_x0000_s56332" name="Equazione" r:id="rId4" imgW="1562040" imgH="241200" progId="Equation.3">
              <p:embed/>
            </p:oleObj>
          </a:graphicData>
        </a:graphic>
      </p:graphicFrame>
      <p:graphicFrame>
        <p:nvGraphicFramePr>
          <p:cNvPr id="56325" name="Object 4"/>
          <p:cNvGraphicFramePr>
            <a:graphicFrameLocks noChangeAspect="1"/>
          </p:cNvGraphicFramePr>
          <p:nvPr/>
        </p:nvGraphicFramePr>
        <p:xfrm>
          <a:off x="4787900" y="2921000"/>
          <a:ext cx="3924300" cy="596900"/>
        </p:xfrm>
        <a:graphic>
          <a:graphicData uri="http://schemas.openxmlformats.org/presentationml/2006/ole">
            <p:oleObj spid="_x0000_s56333" name="Equazione" r:id="rId5" imgW="1600200" imgH="241200" progId="Equation.3">
              <p:embed/>
            </p:oleObj>
          </a:graphicData>
        </a:graphic>
      </p:graphicFrame>
      <p:graphicFrame>
        <p:nvGraphicFramePr>
          <p:cNvPr id="56326" name="Object 4"/>
          <p:cNvGraphicFramePr>
            <a:graphicFrameLocks noChangeAspect="1"/>
          </p:cNvGraphicFramePr>
          <p:nvPr/>
        </p:nvGraphicFramePr>
        <p:xfrm>
          <a:off x="1968500" y="4940300"/>
          <a:ext cx="5167313" cy="1054100"/>
        </p:xfrm>
        <a:graphic>
          <a:graphicData uri="http://schemas.openxmlformats.org/presentationml/2006/ole">
            <p:oleObj spid="_x0000_s56334" name="Equazione" r:id="rId6" imgW="2450880" imgH="4950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346" name="Object 2"/>
          <p:cNvGraphicFramePr>
            <a:graphicFrameLocks noChangeAspect="1"/>
          </p:cNvGraphicFramePr>
          <p:nvPr/>
        </p:nvGraphicFramePr>
        <p:xfrm>
          <a:off x="609600" y="762000"/>
          <a:ext cx="5168900" cy="1054100"/>
        </p:xfrm>
        <a:graphic>
          <a:graphicData uri="http://schemas.openxmlformats.org/presentationml/2006/ole">
            <p:oleObj spid="_x0000_s57354" name="Equazione" r:id="rId3" imgW="2450880" imgH="495000" progId="Equation.3">
              <p:embed/>
            </p:oleObj>
          </a:graphicData>
        </a:graphic>
      </p:graphicFrame>
      <p:sp>
        <p:nvSpPr>
          <p:cNvPr id="3" name="Freccia a destra 2"/>
          <p:cNvSpPr/>
          <p:nvPr/>
        </p:nvSpPr>
        <p:spPr>
          <a:xfrm>
            <a:off x="6156176" y="1124744"/>
            <a:ext cx="115212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57347" name="Object 3"/>
          <p:cNvGraphicFramePr>
            <a:graphicFrameLocks noChangeAspect="1"/>
          </p:cNvGraphicFramePr>
          <p:nvPr/>
        </p:nvGraphicFramePr>
        <p:xfrm>
          <a:off x="393700" y="2057400"/>
          <a:ext cx="8305800" cy="965200"/>
        </p:xfrm>
        <a:graphic>
          <a:graphicData uri="http://schemas.openxmlformats.org/presentationml/2006/ole">
            <p:oleObj spid="_x0000_s57355" name="Equazione" r:id="rId4" imgW="4228920" imgH="482400" progId="Equation.3">
              <p:embed/>
            </p:oleObj>
          </a:graphicData>
        </a:graphic>
      </p:graphicFrame>
      <p:graphicFrame>
        <p:nvGraphicFramePr>
          <p:cNvPr id="57348" name="Object 4"/>
          <p:cNvGraphicFramePr>
            <a:graphicFrameLocks noChangeAspect="1"/>
          </p:cNvGraphicFramePr>
          <p:nvPr/>
        </p:nvGraphicFramePr>
        <p:xfrm>
          <a:off x="369888" y="3136900"/>
          <a:ext cx="8658225" cy="965200"/>
        </p:xfrm>
        <a:graphic>
          <a:graphicData uri="http://schemas.openxmlformats.org/presentationml/2006/ole">
            <p:oleObj spid="_x0000_s57356" name="Equazione" r:id="rId5" imgW="4406760" imgH="482400" progId="Equation.3">
              <p:embed/>
            </p:oleObj>
          </a:graphicData>
        </a:graphic>
      </p:graphicFrame>
      <p:cxnSp>
        <p:nvCxnSpPr>
          <p:cNvPr id="7" name="Connettore 1 6"/>
          <p:cNvCxnSpPr/>
          <p:nvPr/>
        </p:nvCxnSpPr>
        <p:spPr>
          <a:xfrm flipV="1">
            <a:off x="7236296" y="3284984"/>
            <a:ext cx="1368152" cy="72008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 flipV="1">
            <a:off x="3203848" y="3284984"/>
            <a:ext cx="1224136" cy="79208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1 10"/>
          <p:cNvCxnSpPr/>
          <p:nvPr/>
        </p:nvCxnSpPr>
        <p:spPr>
          <a:xfrm flipV="1">
            <a:off x="5724128" y="3429000"/>
            <a:ext cx="216024" cy="3600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/>
          <p:nvPr/>
        </p:nvCxnSpPr>
        <p:spPr>
          <a:xfrm>
            <a:off x="6156176" y="3717032"/>
            <a:ext cx="2880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7349" name="Object 5"/>
          <p:cNvGraphicFramePr>
            <a:graphicFrameLocks noChangeAspect="1"/>
          </p:cNvGraphicFramePr>
          <p:nvPr/>
        </p:nvGraphicFramePr>
        <p:xfrm>
          <a:off x="719138" y="4216400"/>
          <a:ext cx="7894637" cy="965200"/>
        </p:xfrm>
        <a:graphic>
          <a:graphicData uri="http://schemas.openxmlformats.org/presentationml/2006/ole">
            <p:oleObj spid="_x0000_s57357" name="Equazione" r:id="rId6" imgW="3340080" imgH="482400" progId="Equation.3">
              <p:embed/>
            </p:oleObj>
          </a:graphicData>
        </a:graphic>
      </p:graphicFrame>
      <p:sp>
        <p:nvSpPr>
          <p:cNvPr id="16" name="Segnaposto contenuto 2"/>
          <p:cNvSpPr txBox="1">
            <a:spLocks/>
          </p:cNvSpPr>
          <p:nvPr/>
        </p:nvSpPr>
        <p:spPr>
          <a:xfrm>
            <a:off x="611560" y="5229200"/>
            <a:ext cx="7632848" cy="1152128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  <a:defRPr/>
            </a:pP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Quindi la quantità </a:t>
            </a:r>
            <a:r>
              <a:rPr kumimoji="0" lang="it-IT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28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è </a:t>
            </a:r>
            <a:r>
              <a:rPr kumimoji="0" lang="it-IT" sz="28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invariante: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  <a:defRPr/>
            </a:pPr>
            <a:r>
              <a:rPr lang="it-IT" sz="2800" b="1" baseline="0" dirty="0" smtClean="0">
                <a:solidFill>
                  <a:srgbClr val="FF0000"/>
                </a:solidFill>
                <a:latin typeface="+mn-lt"/>
              </a:rPr>
              <a:t>Intervallo</a:t>
            </a:r>
            <a:r>
              <a:rPr lang="it-IT" sz="2800" b="1" dirty="0" smtClean="0">
                <a:solidFill>
                  <a:srgbClr val="FF0000"/>
                </a:solidFill>
                <a:latin typeface="+mn-lt"/>
              </a:rPr>
              <a:t> spazio - temporale</a:t>
            </a:r>
            <a:endParaRPr kumimoji="0" lang="it-IT" sz="28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066800"/>
          </a:xfrm>
        </p:spPr>
        <p:txBody>
          <a:bodyPr/>
          <a:lstStyle/>
          <a:p>
            <a:r>
              <a:rPr lang="it-IT" dirty="0" smtClean="0"/>
              <a:t>Significato fisico di </a:t>
            </a:r>
            <a:r>
              <a:rPr lang="it-IT" i="1" dirty="0" smtClean="0"/>
              <a:t>I - </a:t>
            </a:r>
            <a:r>
              <a:rPr lang="it-IT" dirty="0" err="1" smtClean="0"/>
              <a:t>timelike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2952328"/>
          </a:xfrm>
        </p:spPr>
        <p:txBody>
          <a:bodyPr/>
          <a:lstStyle/>
          <a:p>
            <a:r>
              <a:rPr lang="it-IT" dirty="0" smtClean="0"/>
              <a:t>Sappiamo già che per due eventi collegati da un segnale luminoso </a:t>
            </a:r>
            <a:r>
              <a:rPr lang="it-IT" i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= 0 </a:t>
            </a:r>
            <a:r>
              <a:rPr lang="it-IT" dirty="0" smtClean="0"/>
              <a:t>(</a:t>
            </a:r>
            <a:r>
              <a:rPr lang="it-IT" b="1" dirty="0" smtClean="0">
                <a:solidFill>
                  <a:srgbClr val="0070C0"/>
                </a:solidFill>
              </a:rPr>
              <a:t>intervallo tipo luce</a:t>
            </a:r>
            <a:r>
              <a:rPr lang="it-IT" dirty="0" smtClean="0"/>
              <a:t>)</a:t>
            </a:r>
          </a:p>
          <a:p>
            <a:r>
              <a:rPr lang="it-IT" dirty="0" smtClean="0"/>
              <a:t>Consideriamo due eventi A e B che accadano nel riferimento S </a:t>
            </a:r>
            <a:r>
              <a:rPr lang="it-IT" dirty="0" smtClean="0">
                <a:solidFill>
                  <a:srgbClr val="00B0F0"/>
                </a:solidFill>
              </a:rPr>
              <a:t>nello stesso punto spaziale </a:t>
            </a:r>
            <a:r>
              <a:rPr lang="it-IT" dirty="0" smtClean="0"/>
              <a:t>ma in istanti diversi (ad esempio </a:t>
            </a:r>
            <a:r>
              <a:rPr lang="it-IT" i="1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it-IT" i="1" baseline="-250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it-IT" dirty="0" smtClean="0"/>
              <a:t>&gt;</a:t>
            </a:r>
            <a:r>
              <a:rPr lang="it-IT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i="1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it-IT" i="1" baseline="-250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it-IT" dirty="0" smtClean="0"/>
              <a:t>)</a:t>
            </a:r>
          </a:p>
          <a:p>
            <a:r>
              <a:rPr lang="it-IT" dirty="0" smtClean="0"/>
              <a:t>Cosa ci dice </a:t>
            </a:r>
            <a:r>
              <a:rPr lang="it-IT" i="1" dirty="0" smtClean="0"/>
              <a:t>I</a:t>
            </a:r>
            <a:r>
              <a:rPr lang="it-IT" dirty="0" smtClean="0"/>
              <a:t> (calcolato in </a:t>
            </a:r>
            <a:r>
              <a:rPr lang="it-IT" i="1" dirty="0" smtClean="0"/>
              <a:t>S</a:t>
            </a:r>
            <a:r>
              <a:rPr lang="it-IT" dirty="0" smtClean="0"/>
              <a:t>)?</a:t>
            </a:r>
            <a:endParaRPr lang="it-IT" dirty="0"/>
          </a:p>
        </p:txBody>
      </p:sp>
      <p:graphicFrame>
        <p:nvGraphicFramePr>
          <p:cNvPr id="58370" name="Object 2"/>
          <p:cNvGraphicFramePr>
            <a:graphicFrameLocks noChangeAspect="1"/>
          </p:cNvGraphicFramePr>
          <p:nvPr/>
        </p:nvGraphicFramePr>
        <p:xfrm>
          <a:off x="1547664" y="4581128"/>
          <a:ext cx="5739795" cy="576064"/>
        </p:xfrm>
        <a:graphic>
          <a:graphicData uri="http://schemas.openxmlformats.org/presentationml/2006/ole">
            <p:oleObj spid="_x0000_s58372" name="Equazione" r:id="rId3" imgW="2031840" imgH="241200" progId="Equation.3">
              <p:embed/>
            </p:oleObj>
          </a:graphicData>
        </a:graphic>
      </p:graphicFrame>
      <p:sp>
        <p:nvSpPr>
          <p:cNvPr id="5" name="Segnaposto contenuto 2"/>
          <p:cNvSpPr txBox="1">
            <a:spLocks/>
          </p:cNvSpPr>
          <p:nvPr/>
        </p:nvSpPr>
        <p:spPr>
          <a:xfrm>
            <a:off x="467544" y="5229200"/>
            <a:ext cx="8229600" cy="129614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 </a:t>
            </a:r>
            <a:r>
              <a:rPr kumimoji="0" lang="it-IT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è invariante quindi </a:t>
            </a:r>
            <a:r>
              <a:rPr kumimoji="0" lang="it-IT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I </a:t>
            </a: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&gt; 0</a:t>
            </a: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tutti i sistemi inerziali</a:t>
            </a: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it-IT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intervallo tipo tempo - </a:t>
            </a:r>
            <a:r>
              <a:rPr kumimoji="0" lang="it-IT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timelike</a:t>
            </a: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monto">
  <a:themeElements>
    <a:clrScheme name="Tramont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Tramont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ramont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904</TotalTime>
  <Words>1679</Words>
  <Application>Microsoft Office PowerPoint</Application>
  <PresentationFormat>Lucidi</PresentationFormat>
  <Paragraphs>125</Paragraphs>
  <Slides>31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31</vt:i4>
      </vt:variant>
    </vt:vector>
  </HeadingPairs>
  <TitlesOfParts>
    <vt:vector size="34" baseType="lpstr">
      <vt:lpstr>Tramonto</vt:lpstr>
      <vt:lpstr>Equazione</vt:lpstr>
      <vt:lpstr>Microsoft Equation 3.0</vt:lpstr>
      <vt:lpstr>Gli invarianti relativistici</vt:lpstr>
      <vt:lpstr>Cosa non cambia?</vt:lpstr>
      <vt:lpstr>Invarianti</vt:lpstr>
      <vt:lpstr>La ricerca di nuovi invarianti</vt:lpstr>
      <vt:lpstr>Diapositiva 5</vt:lpstr>
      <vt:lpstr>Diapositiva 6</vt:lpstr>
      <vt:lpstr>Diapositiva 7</vt:lpstr>
      <vt:lpstr>Diapositiva 8</vt:lpstr>
      <vt:lpstr>Significato fisico di I - timelike</vt:lpstr>
      <vt:lpstr>Diapositiva 10</vt:lpstr>
      <vt:lpstr>Significato fisico di I - spacelike</vt:lpstr>
      <vt:lpstr>Diapositiva 12</vt:lpstr>
      <vt:lpstr>Causa ed effetto…salvi</vt:lpstr>
      <vt:lpstr>Qualche esercizio sull’uso dell’intervallo spazio temporale</vt:lpstr>
      <vt:lpstr>Precisazioni “geometriche”</vt:lpstr>
      <vt:lpstr>Ancora geometria</vt:lpstr>
      <vt:lpstr>Diapositiva 17</vt:lpstr>
      <vt:lpstr>Diapositiva 18</vt:lpstr>
      <vt:lpstr>Diapositiva 19</vt:lpstr>
      <vt:lpstr>L’invariante energia-impulso</vt:lpstr>
      <vt:lpstr>Una prima conseguenza</vt:lpstr>
      <vt:lpstr>Confrontiamo gli invarianti</vt:lpstr>
      <vt:lpstr>Ipotesi “azzardate”</vt:lpstr>
      <vt:lpstr>Trasformiamo il 4-impulso</vt:lpstr>
      <vt:lpstr>Diapositiva 25</vt:lpstr>
      <vt:lpstr>Diapositiva 26</vt:lpstr>
      <vt:lpstr>Riassumendo</vt:lpstr>
      <vt:lpstr>Completiamo l’analogia</vt:lpstr>
      <vt:lpstr>Cosa “sono” le T.L.</vt:lpstr>
      <vt:lpstr>Approfondiamo ancora: i campi</vt:lpstr>
      <vt:lpstr>Invarianti di campo</vt:lpstr>
    </vt:vector>
  </TitlesOfParts>
  <Company>Gini Paolo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Relatività Galileiana</dc:title>
  <dc:creator>Gini Paolo</dc:creator>
  <cp:lastModifiedBy>Paolo Gini</cp:lastModifiedBy>
  <cp:revision>150</cp:revision>
  <dcterms:created xsi:type="dcterms:W3CDTF">2000-04-25T15:24:31Z</dcterms:created>
  <dcterms:modified xsi:type="dcterms:W3CDTF">2017-02-18T12:14:12Z</dcterms:modified>
</cp:coreProperties>
</file>