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24"/>
  </p:notesMasterIdLst>
  <p:handoutMasterIdLst>
    <p:handoutMasterId r:id="rId25"/>
  </p:handoutMasterIdLst>
  <p:sldIdLst>
    <p:sldId id="268" r:id="rId2"/>
    <p:sldId id="272" r:id="rId3"/>
    <p:sldId id="273" r:id="rId4"/>
    <p:sldId id="259" r:id="rId5"/>
    <p:sldId id="275" r:id="rId6"/>
    <p:sldId id="288" r:id="rId7"/>
    <p:sldId id="294" r:id="rId8"/>
    <p:sldId id="276" r:id="rId9"/>
    <p:sldId id="271" r:id="rId10"/>
    <p:sldId id="261" r:id="rId11"/>
    <p:sldId id="295" r:id="rId12"/>
    <p:sldId id="296" r:id="rId13"/>
    <p:sldId id="293" r:id="rId14"/>
    <p:sldId id="297" r:id="rId15"/>
    <p:sldId id="277" r:id="rId16"/>
    <p:sldId id="279" r:id="rId17"/>
    <p:sldId id="280" r:id="rId18"/>
    <p:sldId id="289" r:id="rId19"/>
    <p:sldId id="290" r:id="rId20"/>
    <p:sldId id="291" r:id="rId21"/>
    <p:sldId id="292" r:id="rId22"/>
    <p:sldId id="278" r:id="rId23"/>
  </p:sldIdLst>
  <p:sldSz cx="9144000" cy="6858000" type="overhead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69" d="100"/>
          <a:sy n="69" d="100"/>
        </p:scale>
        <p:origin x="-1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6835CE-0421-4460-8C31-B02D9858C856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4100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10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BD3EB1-72D8-40E2-9FEC-9DA04B048E2B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tango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tango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tango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tango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tangolo arrotondato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tangolo arrotondato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5ADB8E6-4837-44DA-BD68-2827E25945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32EF-4580-4FBC-AB0A-D1CDF22FF29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DA66-C6F2-48C2-93AD-63DCFB1996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4917-BFE0-45D6-9066-493B51973F9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C393-5FC0-4318-8E0C-5E53DE2724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4DF6-FC8E-4CB6-9827-F2988C0806D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DDA732-2DF6-4015-8647-9129F94CE2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E0BF561-0CA7-402A-A61B-53ED59A1129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0C6BE-C7D6-4E01-AC79-AA171E80839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954C7-94D8-4A1D-B5C5-34F008233DF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E2A9-5206-403D-9B88-317CE31DF38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tango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tango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tango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tango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tango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tango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tango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8905166-1B54-437F-BDA4-C0EA222B20C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L’energia relativistica</a:t>
            </a:r>
            <a:endParaRPr lang="it-IT" dirty="0"/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908648"/>
            <a:ext cx="4953000" cy="1752600"/>
          </a:xfrm>
        </p:spPr>
        <p:txBody>
          <a:bodyPr/>
          <a:lstStyle/>
          <a:p>
            <a:r>
              <a:rPr lang="it-IT" dirty="0"/>
              <a:t>Prof. Paolo </a:t>
            </a:r>
            <a:r>
              <a:rPr lang="it-IT" dirty="0" smtClean="0"/>
              <a:t>Gini</a:t>
            </a:r>
          </a:p>
          <a:p>
            <a:r>
              <a:rPr lang="it-IT" dirty="0" smtClean="0"/>
              <a:t>Corso di Formazione per docenti</a:t>
            </a:r>
          </a:p>
          <a:p>
            <a:r>
              <a:rPr lang="it-IT" dirty="0" smtClean="0"/>
              <a:t>Liceo Statale “G. Galilei”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772400" cy="762000"/>
          </a:xfrm>
        </p:spPr>
        <p:txBody>
          <a:bodyPr/>
          <a:lstStyle/>
          <a:p>
            <a:r>
              <a:rPr lang="it-IT" dirty="0" smtClean="0"/>
              <a:t>L’Energia relativistica</a:t>
            </a:r>
            <a:endParaRPr lang="it-IT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19548"/>
            <a:ext cx="8147248" cy="4217764"/>
          </a:xfrm>
        </p:spPr>
        <p:txBody>
          <a:bodyPr>
            <a:normAutofit/>
          </a:bodyPr>
          <a:lstStyle/>
          <a:p>
            <a:pPr marL="342900" indent="-342900" algn="just"/>
            <a:r>
              <a:rPr lang="it-IT" dirty="0" smtClean="0"/>
              <a:t>La quantità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</a:t>
            </a:r>
            <a:r>
              <a:rPr lang="it-IT" baseline="30000" dirty="0" smtClean="0">
                <a:cs typeface="Times New Roman" pitchFamily="18" charset="0"/>
              </a:rPr>
              <a:t>2</a:t>
            </a:r>
            <a:r>
              <a:rPr lang="it-IT" i="1" dirty="0" smtClean="0">
                <a:cs typeface="Times New Roman" pitchFamily="18" charset="0"/>
                <a:sym typeface="Symbol"/>
              </a:rPr>
              <a:t></a:t>
            </a:r>
            <a:r>
              <a:rPr lang="it-IT" dirty="0" smtClean="0">
                <a:cs typeface="Times New Roman" pitchFamily="18" charset="0"/>
                <a:sym typeface="Symbol"/>
              </a:rPr>
              <a:t> ha le dimensioni di un’energia e coincide con la somma dell’energia cinetica e di un termine costante (ricordiamo che anche in fisica classica le energie erano definite «a meno di una costante»)</a:t>
            </a:r>
          </a:p>
          <a:p>
            <a:pPr marL="342900" indent="-342900" algn="just"/>
            <a:r>
              <a:rPr lang="it-IT" dirty="0" smtClean="0">
                <a:cs typeface="Times New Roman" pitchFamily="18" charset="0"/>
                <a:sym typeface="Symbol"/>
              </a:rPr>
              <a:t>Sembra ragionevole quindi attribuire a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</a:t>
            </a:r>
            <a:r>
              <a:rPr lang="it-IT" baseline="30000" dirty="0" smtClean="0">
                <a:cs typeface="Times New Roman" pitchFamily="18" charset="0"/>
              </a:rPr>
              <a:t>2</a:t>
            </a:r>
            <a:r>
              <a:rPr lang="it-IT" i="1" dirty="0" smtClean="0">
                <a:cs typeface="Times New Roman" pitchFamily="18" charset="0"/>
                <a:sym typeface="Symbol"/>
              </a:rPr>
              <a:t></a:t>
            </a:r>
            <a:r>
              <a:rPr lang="it-IT" dirty="0" smtClean="0">
                <a:cs typeface="Times New Roman" pitchFamily="18" charset="0"/>
                <a:sym typeface="Symbol"/>
              </a:rPr>
              <a:t>  il ruolo di </a:t>
            </a:r>
            <a:r>
              <a:rPr lang="it-IT" b="1" dirty="0" smtClean="0">
                <a:solidFill>
                  <a:srgbClr val="FF0000"/>
                </a:solidFill>
                <a:cs typeface="Times New Roman" pitchFamily="18" charset="0"/>
                <a:sym typeface="Symbol"/>
              </a:rPr>
              <a:t>Energia Relativistica </a:t>
            </a:r>
            <a:r>
              <a:rPr lang="it-IT" dirty="0" smtClean="0">
                <a:cs typeface="Times New Roman" pitchFamily="18" charset="0"/>
                <a:sym typeface="Symbol"/>
              </a:rPr>
              <a:t>(per un corpo non sottoposto a campi conservativi – «particella libera»)</a:t>
            </a:r>
          </a:p>
        </p:txBody>
      </p:sp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69095767"/>
              </p:ext>
            </p:extLst>
          </p:nvPr>
        </p:nvGraphicFramePr>
        <p:xfrm>
          <a:off x="2009775" y="1347788"/>
          <a:ext cx="5834063" cy="517525"/>
        </p:xfrm>
        <a:graphic>
          <a:graphicData uri="http://schemas.openxmlformats.org/presentationml/2006/ole">
            <p:oleObj spid="_x0000_s26653" name="Equazione" r:id="rId3" imgW="22479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634008"/>
            <a:ext cx="8229600" cy="1066800"/>
          </a:xfrm>
        </p:spPr>
        <p:txBody>
          <a:bodyPr/>
          <a:lstStyle/>
          <a:p>
            <a:r>
              <a:rPr lang="it-IT" dirty="0" smtClean="0"/>
              <a:t>Il significato fisico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1080120"/>
          </a:xfrm>
        </p:spPr>
        <p:txBody>
          <a:bodyPr>
            <a:normAutofit/>
          </a:bodyPr>
          <a:lstStyle/>
          <a:p>
            <a:pPr algn="just"/>
            <a:r>
              <a:rPr lang="it-IT" sz="2400" dirty="0" smtClean="0"/>
              <a:t>Quale significato fisico possiamo attribuire </a:t>
            </a:r>
            <a:r>
              <a:rPr lang="it-IT" sz="2400" dirty="0" smtClean="0">
                <a:solidFill>
                  <a:srgbClr val="FF0000"/>
                </a:solidFill>
              </a:rPr>
              <a:t>all’energia relativistica (equivalenza massa – energia)</a:t>
            </a:r>
            <a:r>
              <a:rPr lang="it-IT" sz="2400" dirty="0" smtClean="0"/>
              <a:t>? </a:t>
            </a:r>
            <a:endParaRPr lang="it-IT" sz="2400" dirty="0"/>
          </a:p>
        </p:txBody>
      </p:sp>
      <p:graphicFrame>
        <p:nvGraphicFramePr>
          <p:cNvPr id="63490" name="Object 2"/>
          <p:cNvGraphicFramePr>
            <a:graphicFrameLocks noChangeAspect="1"/>
          </p:cNvGraphicFramePr>
          <p:nvPr/>
        </p:nvGraphicFramePr>
        <p:xfrm>
          <a:off x="3419872" y="2492896"/>
          <a:ext cx="1866807" cy="576064"/>
        </p:xfrm>
        <a:graphic>
          <a:graphicData uri="http://schemas.openxmlformats.org/presentationml/2006/ole">
            <p:oleObj spid="_x0000_s63490" name="Equazione" r:id="rId3" imgW="634680" imgH="22860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539552" y="3140968"/>
            <a:ext cx="8229600" cy="3024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Abbiamo ottenuto questa relazione come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conseguenza del </a:t>
            </a:r>
            <a:r>
              <a:rPr kumimoji="0" lang="it-IT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teorema delle Forze Vive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baseline="0" dirty="0" smtClean="0">
                <a:latin typeface="+mn-lt"/>
              </a:rPr>
              <a:t>L’azione della forza modifica la velocità e ciò</a:t>
            </a:r>
            <a:r>
              <a:rPr lang="it-IT" dirty="0" smtClean="0">
                <a:latin typeface="+mn-lt"/>
              </a:rPr>
              <a:t> modifica l’energia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Quindi</a:t>
            </a:r>
            <a:r>
              <a:rPr kumimoji="0" lang="it-IT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relazione ci dice che, </a:t>
            </a:r>
            <a:r>
              <a:rPr kumimoji="0" lang="it-IT" b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massa costante</a:t>
            </a:r>
            <a:r>
              <a:rPr kumimoji="0" lang="it-IT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se cambia la velocità cambia l’energia (simile a newtoniana)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b="1" baseline="0" dirty="0" smtClean="0">
                <a:solidFill>
                  <a:srgbClr val="00B0F0"/>
                </a:solidFill>
                <a:latin typeface="+mn-lt"/>
              </a:rPr>
              <a:t>Ma ciò non esaurisce il </a:t>
            </a:r>
            <a:r>
              <a:rPr lang="it-IT" b="1" baseline="0" dirty="0" err="1" smtClean="0">
                <a:solidFill>
                  <a:srgbClr val="00B0F0"/>
                </a:solidFill>
                <a:latin typeface="+mn-lt"/>
              </a:rPr>
              <a:t>significato…</a:t>
            </a:r>
            <a:r>
              <a:rPr lang="it-IT" b="1" baseline="0" dirty="0" smtClean="0">
                <a:solidFill>
                  <a:srgbClr val="00B0F0"/>
                </a:solidFill>
                <a:latin typeface="+mn-lt"/>
              </a:rPr>
              <a:t>.</a:t>
            </a:r>
            <a:endParaRPr kumimoji="0" lang="it-IT" b="1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66800"/>
          </a:xfrm>
        </p:spPr>
        <p:txBody>
          <a:bodyPr/>
          <a:lstStyle/>
          <a:p>
            <a:r>
              <a:rPr lang="it-IT" dirty="0" smtClean="0"/>
              <a:t>Equivalenza massa - energia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/>
          </a:bodyPr>
          <a:lstStyle/>
          <a:p>
            <a:pPr algn="just"/>
            <a:r>
              <a:rPr lang="it-IT" sz="2400" dirty="0" smtClean="0"/>
              <a:t>Si verifica </a:t>
            </a:r>
            <a:r>
              <a:rPr lang="it-IT" sz="2400" dirty="0" smtClean="0">
                <a:solidFill>
                  <a:srgbClr val="FF0000"/>
                </a:solidFill>
              </a:rPr>
              <a:t>sperimentalmente</a:t>
            </a:r>
            <a:r>
              <a:rPr lang="it-IT" sz="2400" dirty="0" smtClean="0"/>
              <a:t> (avviene tutti i giorni al CERN e in molti altri laboratori) ma si può dedurre anche con un </a:t>
            </a:r>
            <a:r>
              <a:rPr lang="it-IT" sz="2400" dirty="0" smtClean="0">
                <a:solidFill>
                  <a:srgbClr val="00B0F0"/>
                </a:solidFill>
              </a:rPr>
              <a:t>esperimento concettuale</a:t>
            </a:r>
            <a:r>
              <a:rPr lang="it-IT" sz="2400" dirty="0" smtClean="0"/>
              <a:t> (vedi “Esperimento con la radiazione” nelle dispense) che la massa può trasformarsi in energia (</a:t>
            </a:r>
            <a:r>
              <a:rPr lang="it-IT" sz="2400" b="1" dirty="0" smtClean="0">
                <a:solidFill>
                  <a:srgbClr val="FF0000"/>
                </a:solidFill>
              </a:rPr>
              <a:t>annichilazioni</a:t>
            </a:r>
            <a:r>
              <a:rPr lang="it-IT" sz="2400" dirty="0" smtClean="0"/>
              <a:t>) e viceversa</a:t>
            </a:r>
          </a:p>
          <a:p>
            <a:pPr algn="just"/>
            <a:r>
              <a:rPr lang="it-IT" sz="2400" dirty="0" smtClean="0"/>
              <a:t>Nelle </a:t>
            </a:r>
            <a:r>
              <a:rPr lang="it-IT" sz="2400" dirty="0" smtClean="0">
                <a:solidFill>
                  <a:srgbClr val="FF0000"/>
                </a:solidFill>
              </a:rPr>
              <a:t>annichilazioni</a:t>
            </a:r>
            <a:r>
              <a:rPr lang="it-IT" sz="2400" dirty="0" smtClean="0"/>
              <a:t> (o in alcuni fenomeni nucleari) particelle e antiparticelle (ad esempio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it-IT" sz="24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it-IT" sz="2400" dirty="0" smtClean="0"/>
              <a:t>, 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it-IT" sz="2400" baseline="30000" dirty="0" err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it-IT" sz="2400" dirty="0" smtClean="0"/>
              <a:t>) collidono, si annichilano (le particelle “cessano di esistere”, quindi la loro massa “scompare”) e liberano energia sotto forma di radiazione elettromagnetica (fotoni)</a:t>
            </a:r>
          </a:p>
          <a:p>
            <a:pPr algn="just"/>
            <a:r>
              <a:rPr lang="it-IT" sz="2400" dirty="0" smtClean="0"/>
              <a:t>I fotoni possono a loro volta “materializzare” in altre particelle (ad esempio in una coppia kaoni, pioni,…)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/>
          <a:lstStyle/>
          <a:p>
            <a:r>
              <a:rPr lang="it-IT" dirty="0" smtClean="0"/>
              <a:t>L’energia di riposo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84784"/>
            <a:ext cx="8352928" cy="4608512"/>
          </a:xfrm>
        </p:spPr>
        <p:txBody>
          <a:bodyPr>
            <a:normAutofit/>
          </a:bodyPr>
          <a:lstStyle/>
          <a:p>
            <a:r>
              <a:rPr lang="it-IT" sz="2400" dirty="0" smtClean="0"/>
              <a:t>Quale significato fisico attribuiamo al termine </a:t>
            </a:r>
            <a:r>
              <a:rPr lang="it-IT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mc</a:t>
            </a:r>
            <a:r>
              <a:rPr lang="it-IT" sz="24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Esso rappresenta l’energia del corpo nel sistema in cui è in quiete (</a:t>
            </a:r>
            <a:r>
              <a:rPr lang="it-IT" sz="2400" dirty="0" smtClean="0">
                <a:solidFill>
                  <a:srgbClr val="FF0000"/>
                </a:solidFill>
              </a:rPr>
              <a:t>energia di riposo</a:t>
            </a:r>
            <a:r>
              <a:rPr lang="it-IT" sz="2400" dirty="0" smtClean="0"/>
              <a:t>)</a:t>
            </a:r>
          </a:p>
          <a:p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Un </a:t>
            </a:r>
            <a:r>
              <a:rPr lang="it-IT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corpo dotato di massa possiede comunque un’energia 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a prescindere dal fatto (accidentale, dipendente dal particolare RI) che abbia o meno una velocità</a:t>
            </a:r>
          </a:p>
          <a:p>
            <a:r>
              <a:rPr lang="it-IT" sz="2400" u="sng" dirty="0" smtClean="0">
                <a:solidFill>
                  <a:srgbClr val="FF0000"/>
                </a:solidFill>
                <a:cs typeface="Times New Roman" pitchFamily="18" charset="0"/>
              </a:rPr>
              <a:t>La massa non è altro </a:t>
            </a:r>
            <a:r>
              <a:rPr lang="it-IT" sz="2400" dirty="0" smtClean="0">
                <a:cs typeface="Times New Roman" pitchFamily="18" charset="0"/>
              </a:rPr>
              <a:t>(a parte il fattore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it-IT" sz="2400" baseline="30000" dirty="0" smtClean="0">
                <a:cs typeface="Times New Roman" pitchFamily="18" charset="0"/>
              </a:rPr>
              <a:t>2</a:t>
            </a:r>
            <a:r>
              <a:rPr lang="it-IT" sz="2400" dirty="0" smtClean="0">
                <a:cs typeface="Times New Roman" pitchFamily="18" charset="0"/>
              </a:rPr>
              <a:t> che è legato alle nostre unità di misura, in unità naturali si pone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it-IT" sz="2400" dirty="0" smtClean="0">
                <a:cs typeface="Times New Roman" pitchFamily="18" charset="0"/>
              </a:rPr>
              <a:t> = 1, cioè si misura la lunghezza in secondi-luce) </a:t>
            </a:r>
            <a:r>
              <a:rPr lang="it-IT" sz="2400" u="sng" dirty="0" smtClean="0">
                <a:solidFill>
                  <a:srgbClr val="FF0000"/>
                </a:solidFill>
                <a:cs typeface="Times New Roman" pitchFamily="18" charset="0"/>
              </a:rPr>
              <a:t>che una misura dell’energia del corpo quando è in quiete</a:t>
            </a:r>
            <a:endParaRPr lang="it-IT" sz="2400" u="sng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>
            <a:normAutofit/>
          </a:bodyPr>
          <a:lstStyle/>
          <a:p>
            <a:r>
              <a:rPr lang="it-IT" dirty="0" smtClean="0"/>
              <a:t>La massa come invariante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5112"/>
          </a:xfrm>
        </p:spPr>
        <p:txBody>
          <a:bodyPr>
            <a:normAutofit/>
          </a:bodyPr>
          <a:lstStyle/>
          <a:p>
            <a:r>
              <a:rPr lang="it-IT" sz="2400" dirty="0" smtClean="0"/>
              <a:t>Parlare di “massa relativistica” che cambia con la velocità crea inutilmente confusione</a:t>
            </a:r>
          </a:p>
          <a:p>
            <a:r>
              <a:rPr lang="it-IT" sz="2400" dirty="0" smtClean="0"/>
              <a:t>Ci sono due situazioni completamente diverse:</a:t>
            </a:r>
          </a:p>
          <a:p>
            <a:pPr lvl="1"/>
            <a:r>
              <a:rPr lang="it-IT" sz="2400" dirty="0" smtClean="0">
                <a:solidFill>
                  <a:srgbClr val="00B0F0"/>
                </a:solidFill>
              </a:rPr>
              <a:t>Si può cambiare la velocità di un corpo e quindi </a:t>
            </a:r>
            <a:r>
              <a:rPr lang="it-IT" sz="2400" dirty="0" smtClean="0">
                <a:solidFill>
                  <a:srgbClr val="00B0F0"/>
                </a:solidFill>
                <a:sym typeface="Symbol"/>
              </a:rPr>
              <a:t>, l’energia cambia nello stesso senso della fisica newtoniana</a:t>
            </a:r>
          </a:p>
          <a:p>
            <a:pPr lvl="1"/>
            <a:r>
              <a:rPr lang="it-IT" sz="2400" dirty="0" smtClean="0">
                <a:solidFill>
                  <a:srgbClr val="C00000"/>
                </a:solidFill>
                <a:sym typeface="Symbol"/>
              </a:rPr>
              <a:t>Si può cambiare la massa di un corpo (che potrebbe essere anche fermo!) fornendogli o togliendogli energia (ad esempio facendogli assorbire fotoni), questo secondo legame è molto più significativo della relazione puramente formale</a:t>
            </a:r>
            <a:endParaRPr lang="it-IT" sz="2400" dirty="0">
              <a:solidFill>
                <a:srgbClr val="C00000"/>
              </a:solidFill>
            </a:endParaRPr>
          </a:p>
        </p:txBody>
      </p:sp>
      <p:graphicFrame>
        <p:nvGraphicFramePr>
          <p:cNvPr id="64514" name="Object 2"/>
          <p:cNvGraphicFramePr>
            <a:graphicFrameLocks noChangeAspect="1"/>
          </p:cNvGraphicFramePr>
          <p:nvPr/>
        </p:nvGraphicFramePr>
        <p:xfrm>
          <a:off x="5364088" y="5517232"/>
          <a:ext cx="2520280" cy="559121"/>
        </p:xfrm>
        <a:graphic>
          <a:graphicData uri="http://schemas.openxmlformats.org/presentationml/2006/ole">
            <p:oleObj spid="_x0000_s64514" name="Equazione" r:id="rId3" imgW="135864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066800"/>
          </a:xfrm>
        </p:spPr>
        <p:txBody>
          <a:bodyPr/>
          <a:lstStyle/>
          <a:p>
            <a:r>
              <a:rPr lang="it-IT" dirty="0" smtClean="0"/>
              <a:t>Conservazione dell’energia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it-IT" dirty="0" smtClean="0"/>
              <a:t>Nella meccanica newtoniana l’energia si conserva negli urti elastici (o in generale in presenza di sole forze conservative)</a:t>
            </a:r>
          </a:p>
          <a:p>
            <a:r>
              <a:rPr lang="it-IT" dirty="0" smtClean="0"/>
              <a:t>Nella Relatività Speciale, quando si considera nel bilancio anche l’energia legata alla massa, </a:t>
            </a:r>
            <a:r>
              <a:rPr lang="it-IT" b="1" dirty="0" smtClean="0">
                <a:solidFill>
                  <a:srgbClr val="FF0000"/>
                </a:solidFill>
              </a:rPr>
              <a:t>l’energia relativistica si conserva sempre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514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89992"/>
            <a:ext cx="8229600" cy="1066800"/>
          </a:xfrm>
        </p:spPr>
        <p:txBody>
          <a:bodyPr>
            <a:normAutofit/>
          </a:bodyPr>
          <a:lstStyle/>
          <a:p>
            <a:r>
              <a:rPr lang="it-IT" dirty="0" smtClean="0"/>
              <a:t>Legame tra energia e impulso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1035560"/>
          </a:xfrm>
        </p:spPr>
        <p:txBody>
          <a:bodyPr/>
          <a:lstStyle/>
          <a:p>
            <a:r>
              <a:rPr lang="it-IT" dirty="0" smtClean="0"/>
              <a:t>In fisica classica è facile esprimere l’energia cinetica mediante la quantità di moto:</a:t>
            </a:r>
            <a:endParaRPr lang="it-IT" dirty="0"/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67108749"/>
              </p:ext>
            </p:extLst>
          </p:nvPr>
        </p:nvGraphicFramePr>
        <p:xfrm>
          <a:off x="2339752" y="2355025"/>
          <a:ext cx="4029075" cy="968375"/>
        </p:xfrm>
        <a:graphic>
          <a:graphicData uri="http://schemas.openxmlformats.org/presentationml/2006/ole">
            <p:oleObj spid="_x0000_s43058" name="Equazione" r:id="rId3" imgW="1549400" imgH="41910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518864" y="3356992"/>
            <a:ext cx="8229600" cy="10355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t-IT" dirty="0" smtClean="0"/>
              <a:t>Cerchiamo un legame simile tra energia e quantità di moto relativistiche:</a:t>
            </a:r>
            <a:endParaRPr lang="it-IT" dirty="0"/>
          </a:p>
        </p:txBody>
      </p:sp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01868826"/>
              </p:ext>
            </p:extLst>
          </p:nvPr>
        </p:nvGraphicFramePr>
        <p:xfrm>
          <a:off x="2123728" y="4581128"/>
          <a:ext cx="5086350" cy="1104900"/>
        </p:xfrm>
        <a:graphic>
          <a:graphicData uri="http://schemas.openxmlformats.org/presentationml/2006/ole">
            <p:oleObj spid="_x0000_s43059" name="Equazione" r:id="rId4" imgW="1955800" imgH="4826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83937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323528" y="980728"/>
            <a:ext cx="5436096" cy="503386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Sfruttiamo la definizione di </a:t>
            </a:r>
            <a:r>
              <a:rPr lang="it-IT" dirty="0" smtClean="0">
                <a:sym typeface="Symbol" panose="05050102010706020507" pitchFamily="18" charset="2"/>
              </a:rPr>
              <a:t></a:t>
            </a:r>
            <a:r>
              <a:rPr lang="it-IT" dirty="0" smtClean="0"/>
              <a:t>:</a:t>
            </a:r>
            <a:endParaRPr lang="it-IT" dirty="0"/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2586329"/>
              </p:ext>
            </p:extLst>
          </p:nvPr>
        </p:nvGraphicFramePr>
        <p:xfrm>
          <a:off x="1681336" y="1486542"/>
          <a:ext cx="5904655" cy="1497012"/>
        </p:xfrm>
        <a:graphic>
          <a:graphicData uri="http://schemas.openxmlformats.org/presentationml/2006/ole">
            <p:oleObj spid="_x0000_s1088" name="Equazione" r:id="rId3" imgW="2832100" imgH="64770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518864" y="2996952"/>
            <a:ext cx="8229600" cy="504056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t-IT" dirty="0" smtClean="0"/>
              <a:t>Sostituiamo in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dirty="0" smtClean="0"/>
              <a:t>:</a:t>
            </a:r>
            <a:endParaRPr lang="it-IT" dirty="0"/>
          </a:p>
        </p:txBody>
      </p:sp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75450700"/>
              </p:ext>
            </p:extLst>
          </p:nvPr>
        </p:nvGraphicFramePr>
        <p:xfrm>
          <a:off x="1547813" y="3544888"/>
          <a:ext cx="5283200" cy="1584325"/>
        </p:xfrm>
        <a:graphic>
          <a:graphicData uri="http://schemas.openxmlformats.org/presentationml/2006/ole">
            <p:oleObj spid="_x0000_s1089" name="Equazione" r:id="rId4" imgW="2032000" imgH="68580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20251261"/>
              </p:ext>
            </p:extLst>
          </p:nvPr>
        </p:nvGraphicFramePr>
        <p:xfrm>
          <a:off x="2771775" y="5211763"/>
          <a:ext cx="3311525" cy="677862"/>
        </p:xfrm>
        <a:graphic>
          <a:graphicData uri="http://schemas.openxmlformats.org/presentationml/2006/ole">
            <p:oleObj spid="_x0000_s1090" name="Equazione" r:id="rId5" imgW="1104900" imgH="2540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06193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Mi è sembrato di vedere un invariante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76064"/>
          </a:xfrm>
        </p:spPr>
        <p:txBody>
          <a:bodyPr>
            <a:normAutofit/>
          </a:bodyPr>
          <a:lstStyle/>
          <a:p>
            <a:r>
              <a:rPr lang="it-IT" sz="2400" dirty="0" smtClean="0"/>
              <a:t>Riprendiamo la relazione precedente e riscriviamola</a:t>
            </a:r>
            <a:endParaRPr lang="it-IT" sz="2400" dirty="0"/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971600" y="2132856"/>
          <a:ext cx="7116763" cy="677862"/>
        </p:xfrm>
        <a:graphic>
          <a:graphicData uri="http://schemas.openxmlformats.org/presentationml/2006/ole">
            <p:oleObj spid="_x0000_s54289" name="Equazione" r:id="rId3" imgW="2374900" imgH="25400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539552" y="2852936"/>
            <a:ext cx="8229600" cy="936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 secondo membro è il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prodotto di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due invarianti 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it-IT" sz="2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c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</a:t>
            </a:r>
            <a:r>
              <a:rPr kumimoji="0" lang="it-IT" sz="2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m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quindi è esso stesso </a:t>
            </a:r>
            <a:r>
              <a:rPr kumimoji="0" lang="it-IT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invariante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quindi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4275" name="Object 3"/>
          <p:cNvGraphicFramePr>
            <a:graphicFrameLocks noChangeAspect="1"/>
          </p:cNvGraphicFramePr>
          <p:nvPr/>
        </p:nvGraphicFramePr>
        <p:xfrm>
          <a:off x="1035050" y="3822700"/>
          <a:ext cx="7421563" cy="611188"/>
        </p:xfrm>
        <a:graphic>
          <a:graphicData uri="http://schemas.openxmlformats.org/presentationml/2006/ole">
            <p:oleObj spid="_x0000_s54290" name="Equazione" r:id="rId4" imgW="2476500" imgH="228600" progId="Equation.3">
              <p:embed/>
            </p:oleObj>
          </a:graphicData>
        </a:graphic>
      </p:graphicFrame>
      <p:sp>
        <p:nvSpPr>
          <p:cNvPr id="7" name="Segnaposto contenuto 2"/>
          <p:cNvSpPr txBox="1">
            <a:spLocks/>
          </p:cNvSpPr>
          <p:nvPr/>
        </p:nvSpPr>
        <p:spPr>
          <a:xfrm>
            <a:off x="467544" y="4653136"/>
            <a:ext cx="8229600" cy="14401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t-IT" sz="2400" dirty="0" smtClean="0"/>
              <a:t>Nel riferimento in cui la particella è in quiete vale </a:t>
            </a:r>
            <a:r>
              <a:rPr lang="it-IT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it-IT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</a:t>
            </a:r>
            <a:r>
              <a:rPr lang="it-IT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fontAlgn="auto">
              <a:spcAft>
                <a:spcPts val="0"/>
              </a:spcAft>
            </a:pPr>
            <a:r>
              <a:rPr lang="it-IT" sz="2400" dirty="0" smtClean="0">
                <a:cs typeface="Times New Roman" panose="02020603050405020304" pitchFamily="18" charset="0"/>
              </a:rPr>
              <a:t>In un riferimento in cui la particella non è in quiete posso scrivere</a:t>
            </a:r>
            <a:endParaRPr lang="it-IT" sz="2400" dirty="0">
              <a:cs typeface="Times New Roman" panose="02020603050405020304" pitchFamily="18" charset="0"/>
            </a:endParaRPr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3131840" y="5661248"/>
          <a:ext cx="2401887" cy="588963"/>
        </p:xfrm>
        <a:graphic>
          <a:graphicData uri="http://schemas.openxmlformats.org/presentationml/2006/ole">
            <p:oleObj spid="_x0000_s54291" name="Equazione" r:id="rId5" imgW="1155700" imgH="279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44771" y="555783"/>
            <a:ext cx="8229600" cy="1066800"/>
          </a:xfrm>
        </p:spPr>
        <p:txBody>
          <a:bodyPr/>
          <a:lstStyle/>
          <a:p>
            <a:r>
              <a:rPr lang="it-IT" dirty="0" smtClean="0"/>
              <a:t>L’energia della luce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826293"/>
          </a:xfrm>
        </p:spPr>
        <p:txBody>
          <a:bodyPr>
            <a:normAutofit/>
          </a:bodyPr>
          <a:lstStyle/>
          <a:p>
            <a:r>
              <a:rPr lang="it-IT" sz="2400" dirty="0" smtClean="0"/>
              <a:t>E se la massa è nulla (come per un fotone)? Nessun problema</a:t>
            </a:r>
            <a:endParaRPr lang="it-IT" sz="2400" dirty="0"/>
          </a:p>
        </p:txBody>
      </p:sp>
      <p:graphicFrame>
        <p:nvGraphicFramePr>
          <p:cNvPr id="1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0835023"/>
              </p:ext>
            </p:extLst>
          </p:nvPr>
        </p:nvGraphicFramePr>
        <p:xfrm>
          <a:off x="2699792" y="2416907"/>
          <a:ext cx="3114675" cy="481013"/>
        </p:xfrm>
        <a:graphic>
          <a:graphicData uri="http://schemas.openxmlformats.org/presentationml/2006/ole">
            <p:oleObj spid="_x0000_s55313" name="Equazione" r:id="rId3" imgW="1498600" imgH="228600" progId="Equation.3">
              <p:embed/>
            </p:oleObj>
          </a:graphicData>
        </a:graphic>
      </p:graphicFrame>
      <p:sp>
        <p:nvSpPr>
          <p:cNvPr id="10" name="Segnaposto contenuto 2"/>
          <p:cNvSpPr txBox="1">
            <a:spLocks/>
          </p:cNvSpPr>
          <p:nvPr/>
        </p:nvSpPr>
        <p:spPr>
          <a:xfrm>
            <a:off x="539552" y="3187366"/>
            <a:ext cx="8280920" cy="8897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t-IT" sz="2400" dirty="0" smtClean="0"/>
              <a:t>Se confrontiamo le definizioni  generali di </a:t>
            </a:r>
            <a:r>
              <a:rPr lang="it-IT" sz="2400" i="1" dirty="0" smtClean="0"/>
              <a:t>E</a:t>
            </a:r>
            <a:r>
              <a:rPr lang="it-IT" sz="2400" dirty="0" smtClean="0"/>
              <a:t> </a:t>
            </a:r>
            <a:r>
              <a:rPr lang="it-IT" sz="2400" dirty="0" err="1" smtClean="0"/>
              <a:t>e</a:t>
            </a:r>
            <a:r>
              <a:rPr lang="it-IT" sz="2400" dirty="0" smtClean="0"/>
              <a:t> </a:t>
            </a:r>
            <a:r>
              <a:rPr lang="it-IT" sz="2400" i="1" dirty="0" smtClean="0"/>
              <a:t>p </a:t>
            </a:r>
            <a:r>
              <a:rPr lang="it-IT" sz="2400" dirty="0" smtClean="0"/>
              <a:t>e</a:t>
            </a:r>
            <a:r>
              <a:rPr lang="it-IT" sz="2400" i="1" dirty="0" smtClean="0"/>
              <a:t> poi </a:t>
            </a:r>
            <a:r>
              <a:rPr lang="it-IT" sz="2400" dirty="0" smtClean="0"/>
              <a:t>confrontiamo col risultato per i fotoni abbiamo:</a:t>
            </a:r>
            <a:endParaRPr lang="it-IT" sz="24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47489841"/>
              </p:ext>
            </p:extLst>
          </p:nvPr>
        </p:nvGraphicFramePr>
        <p:xfrm>
          <a:off x="1043608" y="4005064"/>
          <a:ext cx="4241800" cy="974725"/>
        </p:xfrm>
        <a:graphic>
          <a:graphicData uri="http://schemas.openxmlformats.org/presentationml/2006/ole">
            <p:oleObj spid="_x0000_s55314" name="Equazione" r:id="rId4" imgW="2044700" imgH="444500" progId="Equation.3">
              <p:embed/>
            </p:oleObj>
          </a:graphicData>
        </a:graphic>
      </p:graphicFrame>
      <p:sp>
        <p:nvSpPr>
          <p:cNvPr id="16" name="Segnaposto contenuto 2"/>
          <p:cNvSpPr txBox="1">
            <a:spLocks/>
          </p:cNvSpPr>
          <p:nvPr/>
        </p:nvSpPr>
        <p:spPr>
          <a:xfrm>
            <a:off x="499235" y="5085184"/>
            <a:ext cx="8229600" cy="117116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</a:pPr>
            <a:r>
              <a:rPr lang="it-IT" sz="2400" dirty="0" smtClean="0"/>
              <a:t>Ciò implica che una </a:t>
            </a:r>
            <a:r>
              <a:rPr lang="it-IT" sz="2400" dirty="0" smtClean="0">
                <a:solidFill>
                  <a:srgbClr val="FF0000"/>
                </a:solidFill>
              </a:rPr>
              <a:t>particella priva di massa si </a:t>
            </a:r>
            <a:r>
              <a:rPr lang="it-IT" sz="2400" b="1" dirty="0" smtClean="0">
                <a:solidFill>
                  <a:srgbClr val="FF0000"/>
                </a:solidFill>
              </a:rPr>
              <a:t>deve</a:t>
            </a:r>
            <a:r>
              <a:rPr lang="it-IT" sz="2400" dirty="0" smtClean="0">
                <a:solidFill>
                  <a:srgbClr val="FF0000"/>
                </a:solidFill>
              </a:rPr>
              <a:t> muovere alla </a:t>
            </a:r>
            <a:r>
              <a:rPr lang="it-IT" sz="2400" b="1" dirty="0" smtClean="0">
                <a:solidFill>
                  <a:srgbClr val="00B0F0"/>
                </a:solidFill>
              </a:rPr>
              <a:t>velocità </a:t>
            </a:r>
            <a:r>
              <a:rPr lang="it-IT" sz="24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it-IT" sz="2400" dirty="0" smtClean="0">
                <a:solidFill>
                  <a:srgbClr val="FF0000"/>
                </a:solidFill>
              </a:rPr>
              <a:t> (non ha un riferimento di quiete!)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8" name="Freccia a destra 7"/>
          <p:cNvSpPr/>
          <p:nvPr/>
        </p:nvSpPr>
        <p:spPr>
          <a:xfrm>
            <a:off x="5508104" y="4293096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55300" name="Object 4"/>
          <p:cNvGraphicFramePr>
            <a:graphicFrameLocks noChangeAspect="1"/>
          </p:cNvGraphicFramePr>
          <p:nvPr/>
        </p:nvGraphicFramePr>
        <p:xfrm>
          <a:off x="6444208" y="4077072"/>
          <a:ext cx="711200" cy="863600"/>
        </p:xfrm>
        <a:graphic>
          <a:graphicData uri="http://schemas.openxmlformats.org/presentationml/2006/ole">
            <p:oleObj spid="_x0000_s55315" name="Equazione" r:id="rId5" imgW="342751" imgH="393529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56531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Cosa abbiamo cambiato?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 concetti di spazio e tempo</a:t>
            </a:r>
          </a:p>
          <a:p>
            <a:r>
              <a:rPr lang="it-IT" dirty="0" smtClean="0"/>
              <a:t>Il concetto di lunghezza e quello di simultaneità</a:t>
            </a:r>
          </a:p>
          <a:p>
            <a:r>
              <a:rPr lang="it-IT" dirty="0" smtClean="0"/>
              <a:t>Le leggi di trasformazione delle coordinate spaziali e temporali</a:t>
            </a:r>
          </a:p>
          <a:p>
            <a:r>
              <a:rPr lang="it-IT" dirty="0" smtClean="0"/>
              <a:t>La definizione di quantità di moto</a:t>
            </a:r>
          </a:p>
          <a:p>
            <a:r>
              <a:rPr lang="it-IT" dirty="0" smtClean="0"/>
              <a:t>La relazione tra forza e accelerazione</a:t>
            </a:r>
          </a:p>
          <a:p>
            <a:pPr algn="ctr">
              <a:buNone/>
            </a:pPr>
            <a:r>
              <a:rPr lang="it-IT" dirty="0" smtClean="0">
                <a:solidFill>
                  <a:srgbClr val="FF0000"/>
                </a:solidFill>
              </a:rPr>
              <a:t>È immediato immaginare che l’energia non possa restare indenne dai cambiamenti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7522"/>
            <a:ext cx="8229600" cy="1066800"/>
          </a:xfrm>
        </p:spPr>
        <p:txBody>
          <a:bodyPr/>
          <a:lstStyle/>
          <a:p>
            <a:r>
              <a:rPr lang="it-IT" dirty="0" smtClean="0"/>
              <a:t>Come trasformano </a:t>
            </a:r>
            <a:r>
              <a:rPr lang="it-IT" i="1" dirty="0" smtClean="0"/>
              <a:t>E</a:t>
            </a:r>
            <a:r>
              <a:rPr lang="it-IT" dirty="0" smtClean="0"/>
              <a:t> </a:t>
            </a:r>
            <a:r>
              <a:rPr lang="it-IT" dirty="0" err="1" smtClean="0"/>
              <a:t>e</a:t>
            </a:r>
            <a:r>
              <a:rPr lang="it-IT" dirty="0" smtClean="0"/>
              <a:t> </a:t>
            </a:r>
            <a:r>
              <a:rPr lang="it-IT" i="1" dirty="0" smtClean="0"/>
              <a:t>p</a:t>
            </a:r>
            <a:r>
              <a:rPr lang="it-IT" dirty="0" smtClean="0"/>
              <a:t>?</a:t>
            </a:r>
            <a:endParaRPr lang="it-IT" dirty="0"/>
          </a:p>
        </p:txBody>
      </p:sp>
      <p:sp>
        <p:nvSpPr>
          <p:cNvPr id="10" name="Segnaposto contenuto 2"/>
          <p:cNvSpPr txBox="1">
            <a:spLocks/>
          </p:cNvSpPr>
          <p:nvPr/>
        </p:nvSpPr>
        <p:spPr>
          <a:xfrm>
            <a:off x="464373" y="1488612"/>
            <a:ext cx="8229600" cy="8602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t-IT" sz="2400" dirty="0" smtClean="0"/>
              <a:t>Riprendiamo le definizioni dell’impulso e dell’energia (utilizziamo per semplicità i valori medi)</a:t>
            </a:r>
            <a:endParaRPr lang="it-IT" sz="2400" b="1" dirty="0" smtClean="0">
              <a:solidFill>
                <a:srgbClr val="FF0000"/>
              </a:solidFill>
            </a:endParaRPr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>
            <a:off x="683568" y="5661248"/>
            <a:ext cx="8229600" cy="8640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t-IT" sz="2400" dirty="0" smtClean="0">
                <a:sym typeface="Symbol"/>
              </a:rPr>
              <a:t>Le tre componenti dell’impulso e l’energia sono tutte espresse in modo analogo! </a:t>
            </a:r>
            <a:r>
              <a:rPr lang="it-IT" sz="2400" dirty="0" smtClean="0">
                <a:solidFill>
                  <a:srgbClr val="FF0000"/>
                </a:solidFill>
                <a:sym typeface="Symbol"/>
              </a:rPr>
              <a:t>Cosa significa</a:t>
            </a:r>
            <a:r>
              <a:rPr lang="it-IT" sz="2400" dirty="0" smtClean="0">
                <a:sym typeface="Symbol"/>
              </a:rPr>
              <a:t>??</a:t>
            </a:r>
            <a:endParaRPr lang="it-IT" sz="2400" i="1" dirty="0" smtClean="0">
              <a:sym typeface="Symbol"/>
            </a:endParaRPr>
          </a:p>
        </p:txBody>
      </p:sp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6298818"/>
              </p:ext>
            </p:extLst>
          </p:nvPr>
        </p:nvGraphicFramePr>
        <p:xfrm>
          <a:off x="1691680" y="2348880"/>
          <a:ext cx="6256338" cy="827087"/>
        </p:xfrm>
        <a:graphic>
          <a:graphicData uri="http://schemas.openxmlformats.org/presentationml/2006/ole">
            <p:oleObj spid="_x0000_s56341" name="Equazione" r:id="rId3" imgW="3009900" imgH="393700" progId="Equation.3">
              <p:embed/>
            </p:oleObj>
          </a:graphicData>
        </a:graphic>
      </p:graphicFrame>
      <p:sp>
        <p:nvSpPr>
          <p:cNvPr id="15" name="Segnaposto contenuto 2"/>
          <p:cNvSpPr txBox="1">
            <a:spLocks/>
          </p:cNvSpPr>
          <p:nvPr/>
        </p:nvSpPr>
        <p:spPr>
          <a:xfrm>
            <a:off x="539552" y="3284984"/>
            <a:ext cx="8229600" cy="6480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t-IT" sz="2400" dirty="0" smtClean="0"/>
              <a:t>Ricordando la “dilatazione dei tempi” abbiamo che</a:t>
            </a:r>
            <a:endParaRPr lang="it-IT" sz="24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56327" name="Object 7"/>
          <p:cNvGraphicFramePr>
            <a:graphicFrameLocks noChangeAspect="1"/>
          </p:cNvGraphicFramePr>
          <p:nvPr/>
        </p:nvGraphicFramePr>
        <p:xfrm>
          <a:off x="2411760" y="3789040"/>
          <a:ext cx="2586038" cy="827088"/>
        </p:xfrm>
        <a:graphic>
          <a:graphicData uri="http://schemas.openxmlformats.org/presentationml/2006/ole">
            <p:oleObj spid="_x0000_s56342" name="Equazione" r:id="rId4" imgW="1244600" imgH="393700" progId="Equation.3">
              <p:embed/>
            </p:oleObj>
          </a:graphicData>
        </a:graphic>
      </p:graphicFrame>
      <p:sp>
        <p:nvSpPr>
          <p:cNvPr id="21" name="Freccia a destra 20"/>
          <p:cNvSpPr/>
          <p:nvPr/>
        </p:nvSpPr>
        <p:spPr>
          <a:xfrm>
            <a:off x="5292080" y="3933056"/>
            <a:ext cx="108012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56328" name="Object 8"/>
          <p:cNvGraphicFramePr>
            <a:graphicFrameLocks noChangeAspect="1"/>
          </p:cNvGraphicFramePr>
          <p:nvPr/>
        </p:nvGraphicFramePr>
        <p:xfrm>
          <a:off x="1323975" y="4724400"/>
          <a:ext cx="6415088" cy="827088"/>
        </p:xfrm>
        <a:graphic>
          <a:graphicData uri="http://schemas.openxmlformats.org/presentationml/2006/ole">
            <p:oleObj spid="_x0000_s56343" name="Equazione" r:id="rId5" imgW="3086100" imgH="3937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84429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/>
          <p:cNvSpPr txBox="1">
            <a:spLocks/>
          </p:cNvSpPr>
          <p:nvPr/>
        </p:nvSpPr>
        <p:spPr>
          <a:xfrm>
            <a:off x="467544" y="692696"/>
            <a:ext cx="8229600" cy="33843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</a:pPr>
            <a:r>
              <a:rPr lang="it-IT" sz="2400" dirty="0" smtClean="0"/>
              <a:t>Le grandezze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it-IT" sz="2400" dirty="0" smtClean="0"/>
              <a:t> e </a:t>
            </a:r>
            <a:r>
              <a:rPr lang="it-IT" sz="2400" dirty="0" smtClean="0">
                <a:sym typeface="Symbol"/>
              </a:rPr>
              <a:t></a:t>
            </a:r>
            <a:r>
              <a:rPr lang="it-IT" sz="2400" i="1" dirty="0" smtClean="0">
                <a:sym typeface="Symbol"/>
              </a:rPr>
              <a:t></a:t>
            </a:r>
            <a:r>
              <a:rPr lang="it-IT" sz="2400" dirty="0" smtClean="0">
                <a:sym typeface="Symbol"/>
              </a:rPr>
              <a:t> sono </a:t>
            </a:r>
            <a:r>
              <a:rPr lang="it-IT" sz="2400" dirty="0" smtClean="0">
                <a:solidFill>
                  <a:srgbClr val="FF0000"/>
                </a:solidFill>
                <a:sym typeface="Symbol"/>
              </a:rPr>
              <a:t>invarianti</a:t>
            </a:r>
          </a:p>
          <a:p>
            <a:pPr algn="just" fontAlgn="auto">
              <a:spcAft>
                <a:spcPts val="0"/>
              </a:spcAft>
            </a:pPr>
            <a:r>
              <a:rPr lang="it-IT" sz="2400" dirty="0" smtClean="0">
                <a:sym typeface="Symbol"/>
              </a:rPr>
              <a:t>Le quattro grandezze 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x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, 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y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, 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z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,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E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/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c</a:t>
            </a:r>
            <a:r>
              <a:rPr lang="it-IT" sz="2400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2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it-IT" sz="2400" dirty="0" smtClean="0">
                <a:sym typeface="Symbol"/>
              </a:rPr>
              <a:t>sono </a:t>
            </a:r>
            <a:r>
              <a:rPr lang="it-IT" sz="2400" dirty="0" smtClean="0">
                <a:solidFill>
                  <a:srgbClr val="FF0000"/>
                </a:solidFill>
                <a:sym typeface="Symbol"/>
              </a:rPr>
              <a:t>proporzionali,</a:t>
            </a:r>
            <a:r>
              <a:rPr lang="it-IT" sz="2400" dirty="0" smtClean="0">
                <a:sym typeface="Symbol"/>
              </a:rPr>
              <a:t> attraverso lo stesso fattore invariante a 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x</a:t>
            </a:r>
            <a:r>
              <a:rPr lang="it-IT" sz="2400" dirty="0" smtClean="0">
                <a:sym typeface="Symbol"/>
              </a:rPr>
              <a:t>, 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y, </a:t>
            </a:r>
            <a:r>
              <a:rPr lang="it-IT" sz="2400" dirty="0" smtClean="0">
                <a:sym typeface="Symbol"/>
              </a:rPr>
              <a:t>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z, </a:t>
            </a:r>
            <a:r>
              <a:rPr lang="it-IT" sz="2400" dirty="0" smtClean="0">
                <a:sym typeface="Symbol"/>
              </a:rPr>
              <a:t>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t</a:t>
            </a:r>
          </a:p>
          <a:p>
            <a:pPr algn="just" fontAlgn="auto">
              <a:spcAft>
                <a:spcPts val="0"/>
              </a:spcAft>
            </a:pPr>
            <a:r>
              <a:rPr lang="it-IT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Quindi le quattro grandezze si comportano in modo </a:t>
            </a:r>
            <a:r>
              <a:rPr lang="it-IT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analogo alle 4 coordinate spazio - temporali 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e trasformeranno con le stesse equazioni (“mescolando” le componenti spaziali dell’impulso con l’energia – che assume la caratteristica di coordinata temporale): </a:t>
            </a:r>
            <a:r>
              <a:rPr lang="it-IT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dimostrazione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in dispense</a:t>
            </a:r>
            <a:endParaRPr lang="it-IT" sz="2400" dirty="0" smtClean="0"/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1259632" y="3933056"/>
          <a:ext cx="2664296" cy="2458814"/>
        </p:xfrm>
        <a:graphic>
          <a:graphicData uri="http://schemas.openxmlformats.org/presentationml/2006/ole">
            <p:oleObj spid="_x0000_s57351" name="Equazione" r:id="rId3" imgW="1168400" imgH="1066800" progId="Equation.3">
              <p:embed/>
            </p:oleObj>
          </a:graphicData>
        </a:graphic>
      </p:graphicFrame>
      <p:sp>
        <p:nvSpPr>
          <p:cNvPr id="6" name="Segnaposto contenuto 2"/>
          <p:cNvSpPr txBox="1">
            <a:spLocks/>
          </p:cNvSpPr>
          <p:nvPr/>
        </p:nvSpPr>
        <p:spPr>
          <a:xfrm>
            <a:off x="4572000" y="3933056"/>
            <a:ext cx="3672408" cy="25476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4138" indent="0" algn="ctr" fontAlgn="auto">
              <a:spcAft>
                <a:spcPts val="0"/>
              </a:spcAft>
              <a:buNone/>
            </a:pPr>
            <a:r>
              <a:rPr lang="it-IT" sz="2400" dirty="0" smtClean="0"/>
              <a:t>L’analogia formale diventerà ancora più evidente confrontando l’invariante energia – impulso con l’analogo spazio - temporale</a:t>
            </a:r>
            <a:endParaRPr lang="it-IT" sz="2400" dirty="0" smtClean="0">
              <a:solidFill>
                <a:srgbClr val="FF0000"/>
              </a:solidFill>
              <a:sym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066800"/>
          </a:xfrm>
        </p:spPr>
        <p:txBody>
          <a:bodyPr/>
          <a:lstStyle/>
          <a:p>
            <a:r>
              <a:rPr lang="it-IT" dirty="0" smtClean="0"/>
              <a:t>Decadimento del </a:t>
            </a:r>
            <a:r>
              <a:rPr lang="it-IT" i="1" dirty="0" smtClean="0"/>
              <a:t>K</a:t>
            </a:r>
            <a:r>
              <a:rPr lang="it-IT" baseline="30000" dirty="0" smtClean="0"/>
              <a:t>0</a:t>
            </a:r>
            <a:endParaRPr lang="it-IT" baseline="30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831504"/>
            <a:ext cx="8229600" cy="2965648"/>
          </a:xfrm>
        </p:spPr>
        <p:txBody>
          <a:bodyPr>
            <a:normAutofit/>
          </a:bodyPr>
          <a:lstStyle/>
          <a:p>
            <a:r>
              <a:rPr lang="it-IT" sz="2400" dirty="0" smtClean="0"/>
              <a:t>Come primo esempio di esercizio sull’energia analizziamo il «decadimento in volo» di un «kaone neutro»,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it-IT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it-IT" sz="2400" dirty="0" smtClean="0"/>
              <a:t>, una delle prime «particelle strane» scoperte</a:t>
            </a:r>
          </a:p>
          <a:p>
            <a:r>
              <a:rPr lang="it-IT" sz="2400" dirty="0" smtClean="0"/>
              <a:t>Il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it-IT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decade in molti modi, uno dei quali è costituito da una coppia di pioni carichi (in sostanza un K</a:t>
            </a:r>
            <a:r>
              <a:rPr lang="it-IT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quiete dopo un po’ di tempo «scompare» emettendo due pioni di segno opposto</a:t>
            </a:r>
            <a:endParaRPr lang="it-IT" sz="2400" dirty="0"/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26723746"/>
              </p:ext>
            </p:extLst>
          </p:nvPr>
        </p:nvGraphicFramePr>
        <p:xfrm>
          <a:off x="3424486" y="4327171"/>
          <a:ext cx="2171700" cy="430213"/>
        </p:xfrm>
        <a:graphic>
          <a:graphicData uri="http://schemas.openxmlformats.org/presentationml/2006/ole">
            <p:oleObj spid="_x0000_s44053" name="Equazione" r:id="rId3" imgW="914400" imgH="203200" progId="Equation.3">
              <p:embed/>
            </p:oleObj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395536" y="4806134"/>
            <a:ext cx="8229600" cy="150543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auto">
              <a:spcAft>
                <a:spcPts val="0"/>
              </a:spcAft>
            </a:pPr>
            <a:r>
              <a:rPr lang="it-IT" sz="2200" dirty="0" smtClean="0"/>
              <a:t>Calcolare la velocità dei due pioni n</a:t>
            </a:r>
            <a:r>
              <a:rPr lang="it-IT" sz="2000" dirty="0" smtClean="0"/>
              <a:t>el sistema di riferimento in cui il kaone è in quiete</a:t>
            </a:r>
          </a:p>
          <a:p>
            <a:pPr lvl="1" fontAlgn="auto">
              <a:spcAft>
                <a:spcPts val="0"/>
              </a:spcAft>
            </a:pPr>
            <a:r>
              <a:rPr lang="it-IT" sz="2000" dirty="0" smtClean="0"/>
              <a:t>Calcolare le velocità di kaone e pione negativo nel riferimento in cui è in quiete il pione positivo</a:t>
            </a:r>
          </a:p>
          <a:p>
            <a:pPr lvl="1" fontAlgn="auto">
              <a:spcAft>
                <a:spcPts val="0"/>
              </a:spcAft>
            </a:pPr>
            <a:endParaRPr lang="it-IT" sz="2200" dirty="0" smtClean="0"/>
          </a:p>
        </p:txBody>
      </p:sp>
    </p:spTree>
    <p:extLst>
      <p:ext uri="{BB962C8B-B14F-4D97-AF65-F5344CB8AC3E}">
        <p14:creationId xmlns:p14="http://schemas.microsoft.com/office/powerpoint/2010/main" xmlns="" val="463454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Ridefiniamo l’energia cinetica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2979776"/>
          </a:xfrm>
        </p:spPr>
        <p:txBody>
          <a:bodyPr/>
          <a:lstStyle/>
          <a:p>
            <a:r>
              <a:rPr lang="it-IT" dirty="0" smtClean="0"/>
              <a:t>Una prima strada per ridefinire l’energia cinetica in modo che sia coerente con la relatività è richiedere </a:t>
            </a:r>
            <a:r>
              <a:rPr lang="it-IT" dirty="0" smtClean="0">
                <a:solidFill>
                  <a:srgbClr val="FF0000"/>
                </a:solidFill>
              </a:rPr>
              <a:t>l’energia cinetica </a:t>
            </a:r>
            <a:r>
              <a:rPr lang="it-IT" dirty="0" smtClean="0"/>
              <a:t>continui corrispondere al </a:t>
            </a:r>
            <a:r>
              <a:rPr lang="it-IT" dirty="0" smtClean="0">
                <a:solidFill>
                  <a:srgbClr val="FF0000"/>
                </a:solidFill>
              </a:rPr>
              <a:t>lavoro compiuto da una forza </a:t>
            </a:r>
            <a:r>
              <a:rPr lang="it-IT" dirty="0" smtClean="0"/>
              <a:t>che agisca su un </a:t>
            </a:r>
            <a:r>
              <a:rPr lang="it-IT" dirty="0" smtClean="0">
                <a:solidFill>
                  <a:srgbClr val="FF0000"/>
                </a:solidFill>
              </a:rPr>
              <a:t>corpo di massa </a:t>
            </a:r>
            <a:r>
              <a:rPr lang="it-IT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it-IT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portandolo </a:t>
            </a:r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 velocità 0 a velocità </a:t>
            </a:r>
            <a:r>
              <a:rPr lang="it-IT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it-IT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265" name="Object 1"/>
          <p:cNvGraphicFramePr>
            <a:graphicFrameLocks noChangeAspect="1"/>
          </p:cNvGraphicFramePr>
          <p:nvPr/>
        </p:nvGraphicFramePr>
        <p:xfrm>
          <a:off x="3131840" y="4869160"/>
          <a:ext cx="2485529" cy="806450"/>
        </p:xfrm>
        <a:graphic>
          <a:graphicData uri="http://schemas.openxmlformats.org/presentationml/2006/ole">
            <p:oleObj spid="_x0000_s11294" name="Equazione" r:id="rId3" imgW="774364" imgH="330057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963613" y="1946275"/>
          <a:ext cx="2024211" cy="806450"/>
        </p:xfrm>
        <a:graphic>
          <a:graphicData uri="http://schemas.openxmlformats.org/presentationml/2006/ole">
            <p:oleObj spid="_x0000_s10367" name="Equazione" r:id="rId3" imgW="761669" imgH="330057" progId="Equation.3">
              <p:embed/>
            </p:oleObj>
          </a:graphicData>
        </a:graphic>
      </p:graphicFrame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914400"/>
            <a:ext cx="7772400" cy="1002432"/>
          </a:xfrm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Per semplicità consideriamo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il caso unidimensionale con una forza 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che agisca sul lungo l’asse 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it-IT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3906838" y="1981200"/>
          <a:ext cx="2955925" cy="825500"/>
        </p:xfrm>
        <a:graphic>
          <a:graphicData uri="http://schemas.openxmlformats.org/presentationml/2006/ole">
            <p:oleObj spid="_x0000_s10368" name="Equazione" r:id="rId4" imgW="1244600" imgH="393700" progId="Equation.3">
              <p:embed/>
            </p:oleObj>
          </a:graphicData>
        </a:graphic>
      </p:graphicFrame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2771800" y="2852936"/>
          <a:ext cx="2541439" cy="811177"/>
        </p:xfrm>
        <a:graphic>
          <a:graphicData uri="http://schemas.openxmlformats.org/presentationml/2006/ole">
            <p:oleObj spid="_x0000_s10369" name="Equazione" r:id="rId5" imgW="914400" imgH="330200" progId="Equation.3">
              <p:embed/>
            </p:oleObj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11560" y="3789040"/>
            <a:ext cx="2304256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Tx/>
              <a:buFont typeface="Georgia"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Sappiamo che: </a:t>
            </a:r>
            <a:endParaRPr kumimoji="0" lang="it-IT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755576" y="5013176"/>
            <a:ext cx="2304256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Tx/>
              <a:buFont typeface="Georgia"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Sappiamo che</a:t>
            </a:r>
            <a:endParaRPr kumimoji="0" lang="it-IT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0345" name="Object 105"/>
          <p:cNvGraphicFramePr>
            <a:graphicFrameLocks noChangeAspect="1"/>
          </p:cNvGraphicFramePr>
          <p:nvPr/>
        </p:nvGraphicFramePr>
        <p:xfrm>
          <a:off x="2986162" y="3691558"/>
          <a:ext cx="5402262" cy="817562"/>
        </p:xfrm>
        <a:graphic>
          <a:graphicData uri="http://schemas.openxmlformats.org/presentationml/2006/ole">
            <p:oleObj spid="_x0000_s10370" name="Equazione" r:id="rId6" imgW="2273300" imgH="393700" progId="Equation.3">
              <p:embed/>
            </p:oleObj>
          </a:graphicData>
        </a:graphic>
      </p:graphicFrame>
      <p:graphicFrame>
        <p:nvGraphicFramePr>
          <p:cNvPr id="10346" name="Object 106"/>
          <p:cNvGraphicFramePr>
            <a:graphicFrameLocks noChangeAspect="1"/>
          </p:cNvGraphicFramePr>
          <p:nvPr/>
        </p:nvGraphicFramePr>
        <p:xfrm>
          <a:off x="3103563" y="4868863"/>
          <a:ext cx="5311775" cy="817562"/>
        </p:xfrm>
        <a:graphic>
          <a:graphicData uri="http://schemas.openxmlformats.org/presentationml/2006/ole">
            <p:oleObj spid="_x0000_s10371" name="Equazione" r:id="rId7" imgW="2235200" imgH="393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043608" y="1988840"/>
            <a:ext cx="7488832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Tx/>
              <a:buFont typeface="Georgia"/>
              <a:buNone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Possiamo procedere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per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sostituzione (o in modo immediato): </a:t>
            </a:r>
            <a:endParaRPr kumimoji="0" lang="it-IT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39942" name="Object 8"/>
          <p:cNvGraphicFramePr>
            <a:graphicFrameLocks noChangeAspect="1"/>
          </p:cNvGraphicFramePr>
          <p:nvPr/>
        </p:nvGraphicFramePr>
        <p:xfrm>
          <a:off x="1887538" y="762000"/>
          <a:ext cx="5062537" cy="1206500"/>
        </p:xfrm>
        <a:graphic>
          <a:graphicData uri="http://schemas.openxmlformats.org/presentationml/2006/ole">
            <p:oleObj spid="_x0000_s41052" name="Equazione" r:id="rId3" imgW="2133600" imgH="571500" progId="Equation.3">
              <p:embed/>
            </p:oleObj>
          </a:graphicData>
        </a:graphic>
      </p:graphicFrame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1260475" y="2844800"/>
          <a:ext cx="6115050" cy="876300"/>
        </p:xfrm>
        <a:graphic>
          <a:graphicData uri="http://schemas.openxmlformats.org/presentationml/2006/ole">
            <p:oleObj spid="_x0000_s41053" name="Equazione" r:id="rId4" imgW="2577960" imgH="419040" progId="Equation.3">
              <p:embed/>
            </p:oleObj>
          </a:graphicData>
        </a:graphic>
      </p:graphicFrame>
      <p:graphicFrame>
        <p:nvGraphicFramePr>
          <p:cNvPr id="41039" name="Object 79"/>
          <p:cNvGraphicFramePr>
            <a:graphicFrameLocks noChangeAspect="1"/>
          </p:cNvGraphicFramePr>
          <p:nvPr/>
        </p:nvGraphicFramePr>
        <p:xfrm>
          <a:off x="1090613" y="4216400"/>
          <a:ext cx="6899275" cy="1384300"/>
        </p:xfrm>
        <a:graphic>
          <a:graphicData uri="http://schemas.openxmlformats.org/presentationml/2006/ole">
            <p:oleObj spid="_x0000_s41054" name="Equazione" r:id="rId5" imgW="290808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043608" y="764704"/>
            <a:ext cx="7488832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Tx/>
              <a:buFont typeface="Georgia"/>
              <a:buNone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Ritornando alla variabile 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otteniamo:</a:t>
            </a:r>
            <a:endParaRPr kumimoji="0" lang="it-IT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2100263" y="1196975"/>
          <a:ext cx="4918075" cy="2009775"/>
        </p:xfrm>
        <a:graphic>
          <a:graphicData uri="http://schemas.openxmlformats.org/presentationml/2006/ole">
            <p:oleObj spid="_x0000_s53262" name="Equazione" r:id="rId3" imgW="2070100" imgH="952500" progId="Equation.3">
              <p:embed/>
            </p:oleObj>
          </a:graphicData>
        </a:graphic>
      </p:graphicFrame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3212976"/>
            <a:ext cx="7772400" cy="1224136"/>
          </a:xfrm>
        </p:spPr>
        <p:txBody>
          <a:bodyPr>
            <a:normAutofit/>
          </a:bodyPr>
          <a:lstStyle/>
          <a:p>
            <a:pPr algn="just">
              <a:buClr>
                <a:schemeClr val="tx1"/>
              </a:buClr>
            </a:pP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Quindi se richiediamo che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corrisponda all’energia cinetica, abbiamo che la nuova formulazione per </a:t>
            </a:r>
            <a:r>
              <a:rPr lang="it-IT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l’energia cinetica relativistica 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di una particella di massa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è</a:t>
            </a:r>
            <a:endParaRPr lang="it-IT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3253" name="Object 5"/>
          <p:cNvGraphicFramePr>
            <a:graphicFrameLocks noChangeAspect="1"/>
          </p:cNvGraphicFramePr>
          <p:nvPr/>
        </p:nvGraphicFramePr>
        <p:xfrm>
          <a:off x="3130550" y="4581128"/>
          <a:ext cx="2600325" cy="520700"/>
        </p:xfrm>
        <a:graphic>
          <a:graphicData uri="http://schemas.openxmlformats.org/presentationml/2006/ole">
            <p:oleObj spid="_x0000_s53263" name="Equazione" r:id="rId4" imgW="927100" imgH="228600" progId="Equation.3">
              <p:embed/>
            </p:oleObj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755576" y="5229200"/>
            <a:ext cx="7772400" cy="12961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Per essere completamente soddisfatti della nuova definizione ci serve che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per velocità piccole rispetto a 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l’energia cinetica torni ad avere l’espressione classica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/>
          <a:lstStyle/>
          <a:p>
            <a:r>
              <a:rPr lang="it-IT" dirty="0" smtClean="0"/>
              <a:t>Approssimiamo </a:t>
            </a:r>
            <a:r>
              <a:rPr lang="it-IT" dirty="0" smtClean="0">
                <a:sym typeface="Symbol" panose="05050102010706020507" pitchFamily="18" charset="2"/>
              </a:rPr>
              <a:t>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891544"/>
          </a:xfrm>
        </p:spPr>
        <p:txBody>
          <a:bodyPr>
            <a:normAutofit fontScale="92500"/>
          </a:bodyPr>
          <a:lstStyle/>
          <a:p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Per </a:t>
            </a:r>
            <a:r>
              <a:rPr lang="it-IT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approssimare </a:t>
            </a:r>
            <a:r>
              <a:rPr lang="it-IT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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quando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v 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&lt;&lt;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c, 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usiamo il concetto di approssimazione lineare (approssimo la curva con la sua tangente):</a:t>
            </a:r>
          </a:p>
        </p:txBody>
      </p:sp>
      <p:graphicFrame>
        <p:nvGraphicFramePr>
          <p:cNvPr id="2969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46030503"/>
              </p:ext>
            </p:extLst>
          </p:nvPr>
        </p:nvGraphicFramePr>
        <p:xfrm>
          <a:off x="1622425" y="2492375"/>
          <a:ext cx="5753100" cy="539750"/>
        </p:xfrm>
        <a:graphic>
          <a:graphicData uri="http://schemas.openxmlformats.org/presentationml/2006/ole">
            <p:oleObj spid="_x0000_s59396" name="Equazione" r:id="rId3" imgW="2171520" imgH="228600" progId="Equation.3">
              <p:embed/>
            </p:oleObj>
          </a:graphicData>
        </a:graphic>
      </p:graphicFrame>
      <p:sp>
        <p:nvSpPr>
          <p:cNvPr id="6" name="Segnaposto contenuto 2"/>
          <p:cNvSpPr txBox="1">
            <a:spLocks/>
          </p:cNvSpPr>
          <p:nvPr/>
        </p:nvSpPr>
        <p:spPr>
          <a:xfrm>
            <a:off x="539552" y="3212976"/>
            <a:ext cx="8229600" cy="16561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lvl="0" indent="-256032" algn="just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 funzione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anose="05050102010706020507" pitchFamily="18" charset="2"/>
              </a:rPr>
              <a:t> dipende da </a:t>
            </a:r>
            <a:r>
              <a:rPr lang="it-IT" i="1" dirty="0">
                <a:cs typeface="Times New Roman" pitchFamily="18" charset="0"/>
              </a:rPr>
              <a:t>x</a:t>
            </a:r>
            <a:r>
              <a:rPr lang="it-IT" dirty="0">
                <a:cs typeface="Times New Roman" pitchFamily="18" charset="0"/>
              </a:rPr>
              <a:t> = (</a:t>
            </a:r>
            <a:r>
              <a:rPr lang="it-IT" i="1" dirty="0">
                <a:cs typeface="Times New Roman" pitchFamily="18" charset="0"/>
              </a:rPr>
              <a:t>v</a:t>
            </a:r>
            <a:r>
              <a:rPr lang="it-IT" baseline="30000" dirty="0">
                <a:cs typeface="Times New Roman" pitchFamily="18" charset="0"/>
              </a:rPr>
              <a:t>2</a:t>
            </a:r>
            <a:r>
              <a:rPr lang="it-IT" dirty="0">
                <a:cs typeface="Times New Roman" pitchFamily="18" charset="0"/>
              </a:rPr>
              <a:t>/</a:t>
            </a:r>
            <a:r>
              <a:rPr lang="it-IT" i="1" dirty="0">
                <a:cs typeface="Times New Roman" pitchFamily="18" charset="0"/>
              </a:rPr>
              <a:t>c</a:t>
            </a:r>
            <a:r>
              <a:rPr lang="it-IT" baseline="30000" dirty="0">
                <a:cs typeface="Times New Roman" pitchFamily="18" charset="0"/>
              </a:rPr>
              <a:t>2</a:t>
            </a:r>
            <a:r>
              <a:rPr lang="it-IT" dirty="0">
                <a:cs typeface="Times New Roman" pitchFamily="18" charset="0"/>
              </a:rPr>
              <a:t>) </a:t>
            </a:r>
            <a:r>
              <a:rPr lang="it-IT" dirty="0" smtClean="0">
                <a:cs typeface="Times New Roman" pitchFamily="18" charset="0"/>
              </a:rPr>
              <a:t>e </a:t>
            </a:r>
            <a:r>
              <a:rPr lang="it-IT" i="1" dirty="0" smtClean="0">
                <a:cs typeface="Times New Roman" pitchFamily="18" charset="0"/>
                <a:sym typeface="Symbol" panose="05050102010706020507" pitchFamily="18" charset="2"/>
              </a:rPr>
              <a:t></a:t>
            </a:r>
            <a:r>
              <a:rPr lang="it-IT" dirty="0" smtClean="0">
                <a:cs typeface="Times New Roman" pitchFamily="18" charset="0"/>
                <a:sym typeface="Symbol" panose="05050102010706020507" pitchFamily="18" charset="2"/>
              </a:rPr>
              <a:t>(0) = 1</a:t>
            </a:r>
            <a:endParaRPr kumimoji="0" lang="it-I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lvl="0" indent="-256032" algn="just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Cerchiamo di calcolare il valore approssimato di </a:t>
            </a:r>
            <a:r>
              <a:rPr lang="it-IT" i="1" dirty="0">
                <a:cs typeface="Times New Roman" pitchFamily="18" charset="0"/>
                <a:sym typeface="Symbol" panose="05050102010706020507" pitchFamily="18" charset="2"/>
              </a:rPr>
              <a:t>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in corrispondenza di un valore </a:t>
            </a: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anose="05050102010706020507" pitchFamily="18" charset="2"/>
              </a:rPr>
              <a:t>h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anose="05050102010706020507" pitchFamily="18" charset="2"/>
              </a:rPr>
              <a:t> = </a:t>
            </a: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anose="05050102010706020507" pitchFamily="18" charset="2"/>
              </a:rPr>
              <a:t>v</a:t>
            </a:r>
            <a:r>
              <a:rPr kumimoji="0" lang="it-IT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anose="05050102010706020507" pitchFamily="18" charset="2"/>
              </a:rPr>
              <a:t>2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anose="05050102010706020507" pitchFamily="18" charset="2"/>
              </a:rPr>
              <a:t>/</a:t>
            </a: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anose="05050102010706020507" pitchFamily="18" charset="2"/>
              </a:rPr>
              <a:t>c</a:t>
            </a:r>
            <a:r>
              <a:rPr kumimoji="0" lang="it-IT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anose="05050102010706020507" pitchFamily="18" charset="2"/>
              </a:rPr>
              <a:t>2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anose="05050102010706020507" pitchFamily="18" charset="2"/>
              </a:rPr>
              <a:t> (con </a:t>
            </a:r>
            <a:r>
              <a:rPr kumimoji="0" lang="it-IT" sz="2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anose="05050102010706020507" pitchFamily="18" charset="2"/>
              </a:rPr>
              <a:t>h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anose="05050102010706020507" pitchFamily="18" charset="2"/>
              </a:rPr>
              <a:t> piccolo, ossia per </a:t>
            </a:r>
            <a:r>
              <a:rPr lang="it-IT" dirty="0" smtClean="0">
                <a:cs typeface="Times New Roman" pitchFamily="18" charset="0"/>
                <a:sym typeface="Symbol" panose="05050102010706020507" pitchFamily="18" charset="2"/>
              </a:rPr>
              <a:t>velocità piccole rispetto a </a:t>
            </a:r>
            <a:r>
              <a:rPr lang="it-IT" i="1" dirty="0" smtClean="0">
                <a:cs typeface="Times New Roman" pitchFamily="18" charset="0"/>
                <a:sym typeface="Symbol" panose="05050102010706020507" pitchFamily="18" charset="2"/>
              </a:rPr>
              <a:t>c </a:t>
            </a:r>
            <a:r>
              <a:rPr lang="it-IT" dirty="0" smtClean="0">
                <a:cs typeface="Times New Roman" pitchFamily="18" charset="0"/>
                <a:sym typeface="Symbol" panose="05050102010706020507" pitchFamily="18" charset="2"/>
              </a:rPr>
              <a:t>e «partendo» da </a:t>
            </a:r>
            <a:r>
              <a:rPr lang="it-IT" i="1" dirty="0" smtClean="0">
                <a:cs typeface="Times New Roman" pitchFamily="18" charset="0"/>
                <a:sym typeface="Symbol" panose="05050102010706020507" pitchFamily="18" charset="2"/>
              </a:rPr>
              <a:t>x</a:t>
            </a:r>
            <a:r>
              <a:rPr lang="it-IT" baseline="-25000" dirty="0" smtClean="0">
                <a:cs typeface="Times New Roman" pitchFamily="18" charset="0"/>
                <a:sym typeface="Symbol" panose="05050102010706020507" pitchFamily="18" charset="2"/>
              </a:rPr>
              <a:t>0</a:t>
            </a:r>
            <a:r>
              <a:rPr lang="it-IT" dirty="0" smtClean="0">
                <a:cs typeface="Times New Roman" pitchFamily="18" charset="0"/>
                <a:sym typeface="Symbol" panose="05050102010706020507" pitchFamily="18" charset="2"/>
              </a:rPr>
              <a:t> = 0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anose="05050102010706020507" pitchFamily="18" charset="2"/>
              </a:rPr>
              <a:t>) </a:t>
            </a:r>
            <a:endParaRPr kumimoji="0" lang="it-IT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Symbo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05481873"/>
              </p:ext>
            </p:extLst>
          </p:nvPr>
        </p:nvGraphicFramePr>
        <p:xfrm>
          <a:off x="1599431" y="5065014"/>
          <a:ext cx="5965825" cy="1100138"/>
        </p:xfrm>
        <a:graphic>
          <a:graphicData uri="http://schemas.openxmlformats.org/presentationml/2006/ole">
            <p:oleObj spid="_x0000_s59397" name="Equazione" r:id="rId4" imgW="2831760" imgH="4698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739923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81111359"/>
              </p:ext>
            </p:extLst>
          </p:nvPr>
        </p:nvGraphicFramePr>
        <p:xfrm>
          <a:off x="1865313" y="2420938"/>
          <a:ext cx="5516562" cy="1247775"/>
        </p:xfrm>
        <a:graphic>
          <a:graphicData uri="http://schemas.openxmlformats.org/presentationml/2006/ole">
            <p:oleObj spid="_x0000_s2052" name="Equazione" r:id="rId3" imgW="1892160" imgH="482400" progId="Equation.3">
              <p:embed/>
            </p:oleObj>
          </a:graphicData>
        </a:graphic>
      </p:graphicFrame>
      <p:graphicFrame>
        <p:nvGraphicFramePr>
          <p:cNvPr id="419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63498494"/>
              </p:ext>
            </p:extLst>
          </p:nvPr>
        </p:nvGraphicFramePr>
        <p:xfrm>
          <a:off x="1547664" y="4629447"/>
          <a:ext cx="5656262" cy="1709738"/>
        </p:xfrm>
        <a:graphic>
          <a:graphicData uri="http://schemas.openxmlformats.org/presentationml/2006/ole">
            <p:oleObj spid="_x0000_s2053" name="Equazione" r:id="rId4" imgW="1981080" imgH="672840" progId="Equation.3">
              <p:embed/>
            </p:oleObj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74754173"/>
              </p:ext>
            </p:extLst>
          </p:nvPr>
        </p:nvGraphicFramePr>
        <p:xfrm>
          <a:off x="2295525" y="898525"/>
          <a:ext cx="3843338" cy="1100138"/>
        </p:xfrm>
        <a:graphic>
          <a:graphicData uri="http://schemas.openxmlformats.org/presentationml/2006/ole">
            <p:oleObj spid="_x0000_s2054" name="Equazione" r:id="rId5" imgW="1612800" imgH="469800" progId="Equation.3">
              <p:embed/>
            </p:oleObj>
          </a:graphicData>
        </a:graphic>
      </p:graphicFrame>
      <p:sp>
        <p:nvSpPr>
          <p:cNvPr id="6" name="Segnaposto contenuto 2"/>
          <p:cNvSpPr txBox="1">
            <a:spLocks/>
          </p:cNvSpPr>
          <p:nvPr/>
        </p:nvSpPr>
        <p:spPr>
          <a:xfrm>
            <a:off x="467544" y="3789040"/>
            <a:ext cx="8229600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dirty="0" smtClean="0">
                <a:cs typeface="Times New Roman" pitchFamily="18" charset="0"/>
              </a:rPr>
              <a:t>Quindi, per piccole velocità</a:t>
            </a:r>
            <a:endParaRPr kumimoji="0" lang="it-I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/>
          <a:lstStyle/>
          <a:p>
            <a:r>
              <a:rPr lang="it-IT" dirty="0" smtClean="0"/>
              <a:t>E </a:t>
            </a:r>
            <a:r>
              <a:rPr lang="it-IT" dirty="0" err="1" smtClean="0"/>
              <a:t>quindi…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1107568"/>
          </a:xfrm>
        </p:spPr>
        <p:txBody>
          <a:bodyPr/>
          <a:lstStyle/>
          <a:p>
            <a:r>
              <a:rPr lang="it-IT" dirty="0" smtClean="0"/>
              <a:t>Controlliamo se </a:t>
            </a:r>
            <a:r>
              <a:rPr lang="it-IT" dirty="0" smtClean="0">
                <a:solidFill>
                  <a:srgbClr val="FF0000"/>
                </a:solidFill>
              </a:rPr>
              <a:t>l’energia cinetica relativistica </a:t>
            </a:r>
            <a:r>
              <a:rPr lang="it-IT" dirty="0" smtClean="0"/>
              <a:t>a basse velocità coincide con </a:t>
            </a:r>
            <a:r>
              <a:rPr lang="it-IT" dirty="0" smtClean="0">
                <a:solidFill>
                  <a:srgbClr val="0070C0"/>
                </a:solidFill>
              </a:rPr>
              <a:t>classica</a:t>
            </a:r>
            <a:r>
              <a:rPr lang="it-IT" dirty="0" smtClean="0"/>
              <a:t>:</a:t>
            </a:r>
            <a:endParaRPr lang="it-IT" dirty="0"/>
          </a:p>
        </p:txBody>
      </p:sp>
      <p:graphicFrame>
        <p:nvGraphicFramePr>
          <p:cNvPr id="38913" name="Object 6"/>
          <p:cNvGraphicFramePr>
            <a:graphicFrameLocks noChangeAspect="1"/>
          </p:cNvGraphicFramePr>
          <p:nvPr/>
        </p:nvGraphicFramePr>
        <p:xfrm>
          <a:off x="947738" y="2705100"/>
          <a:ext cx="6994525" cy="1104900"/>
        </p:xfrm>
        <a:graphic>
          <a:graphicData uri="http://schemas.openxmlformats.org/presentationml/2006/ole">
            <p:oleObj spid="_x0000_s38942" name="Equazione" r:id="rId3" imgW="2692400" imgH="482600" progId="Equation.3">
              <p:embed/>
            </p:oleObj>
          </a:graphicData>
        </a:graphic>
      </p:graphicFrame>
      <p:sp>
        <p:nvSpPr>
          <p:cNvPr id="6" name="Segnaposto contenuto 2"/>
          <p:cNvSpPr txBox="1">
            <a:spLocks/>
          </p:cNvSpPr>
          <p:nvPr/>
        </p:nvSpPr>
        <p:spPr>
          <a:xfrm>
            <a:off x="395536" y="4265648"/>
            <a:ext cx="8229600" cy="1107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Ora dobbiamo attribuire un significato fisico al termine 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mc</a:t>
            </a:r>
            <a:r>
              <a:rPr kumimoji="0" lang="it-IT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2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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monto">
  <a:themeElements>
    <a:clrScheme name="Tramont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ramont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amont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1060</TotalTime>
  <Words>1197</Words>
  <Application>Microsoft Office PowerPoint</Application>
  <PresentationFormat>Lucidi</PresentationFormat>
  <Paragraphs>81</Paragraphs>
  <Slides>22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22</vt:i4>
      </vt:variant>
    </vt:vector>
  </HeadingPairs>
  <TitlesOfParts>
    <vt:vector size="25" baseType="lpstr">
      <vt:lpstr>Tramonto</vt:lpstr>
      <vt:lpstr>Equazione</vt:lpstr>
      <vt:lpstr>Microsoft Equation 3.0</vt:lpstr>
      <vt:lpstr>L’energia relativistica</vt:lpstr>
      <vt:lpstr>Cosa abbiamo cambiato?</vt:lpstr>
      <vt:lpstr>Ridefiniamo l’energia cinetica</vt:lpstr>
      <vt:lpstr>Diapositiva 4</vt:lpstr>
      <vt:lpstr>Diapositiva 5</vt:lpstr>
      <vt:lpstr>Diapositiva 6</vt:lpstr>
      <vt:lpstr>Approssimiamo </vt:lpstr>
      <vt:lpstr>Diapositiva 8</vt:lpstr>
      <vt:lpstr>E quindi…</vt:lpstr>
      <vt:lpstr>L’Energia relativistica</vt:lpstr>
      <vt:lpstr>Il significato fisico</vt:lpstr>
      <vt:lpstr>Equivalenza massa - energia</vt:lpstr>
      <vt:lpstr>L’energia di riposo</vt:lpstr>
      <vt:lpstr>La massa come invariante</vt:lpstr>
      <vt:lpstr>Conservazione dell’energia</vt:lpstr>
      <vt:lpstr>Legame tra energia e impulso</vt:lpstr>
      <vt:lpstr>Diapositiva 17</vt:lpstr>
      <vt:lpstr>Mi è sembrato di vedere un invariante</vt:lpstr>
      <vt:lpstr>L’energia della luce</vt:lpstr>
      <vt:lpstr>Come trasformano E e p?</vt:lpstr>
      <vt:lpstr>Diapositiva 21</vt:lpstr>
      <vt:lpstr>Decadimento del K0</vt:lpstr>
    </vt:vector>
  </TitlesOfParts>
  <Company>Gini Paolo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Relatività Galileiana</dc:title>
  <dc:creator>Gini Paolo</dc:creator>
  <cp:lastModifiedBy>Paolo Gini</cp:lastModifiedBy>
  <cp:revision>157</cp:revision>
  <dcterms:created xsi:type="dcterms:W3CDTF">2000-04-25T15:24:31Z</dcterms:created>
  <dcterms:modified xsi:type="dcterms:W3CDTF">2017-02-11T15:31:54Z</dcterms:modified>
</cp:coreProperties>
</file>