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31"/>
  </p:notesMasterIdLst>
  <p:handoutMasterIdLst>
    <p:handoutMasterId r:id="rId32"/>
  </p:handoutMasterIdLst>
  <p:sldIdLst>
    <p:sldId id="268" r:id="rId2"/>
    <p:sldId id="272" r:id="rId3"/>
    <p:sldId id="298" r:id="rId4"/>
    <p:sldId id="274" r:id="rId5"/>
    <p:sldId id="299" r:id="rId6"/>
    <p:sldId id="269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66" r:id="rId15"/>
    <p:sldId id="282" r:id="rId16"/>
    <p:sldId id="283" r:id="rId17"/>
    <p:sldId id="300" r:id="rId18"/>
    <p:sldId id="284" r:id="rId19"/>
    <p:sldId id="285" r:id="rId20"/>
    <p:sldId id="286" r:id="rId21"/>
    <p:sldId id="287" r:id="rId22"/>
    <p:sldId id="288" r:id="rId23"/>
    <p:sldId id="301" r:id="rId24"/>
    <p:sldId id="302" r:id="rId25"/>
    <p:sldId id="303" r:id="rId26"/>
    <p:sldId id="304" r:id="rId27"/>
    <p:sldId id="305" r:id="rId28"/>
    <p:sldId id="307" r:id="rId29"/>
    <p:sldId id="306" r:id="rId30"/>
  </p:sldIdLst>
  <p:sldSz cx="9144000" cy="6858000" type="overhead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112" d="100"/>
          <a:sy n="112" d="100"/>
        </p:scale>
        <p:origin x="217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4" Type="http://schemas.openxmlformats.org/officeDocument/2006/relationships/image" Target="../media/image3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4" Type="http://schemas.openxmlformats.org/officeDocument/2006/relationships/image" Target="../media/image40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3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image" Target="../media/image3.wmf"/><Relationship Id="rId1" Type="http://schemas.openxmlformats.org/officeDocument/2006/relationships/image" Target="../media/image13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it-IT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06835CE-0421-4460-8C31-B02D9858C856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it-IT"/>
          </a:p>
        </p:txBody>
      </p:sp>
      <p:sp>
        <p:nvSpPr>
          <p:cNvPr id="4100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410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BD3EB1-72D8-40E2-9FEC-9DA04B048E2B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ttango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ttango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ttango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ttango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ttangolo arrotondato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ttangolo arrotondato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ttango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5ADB8E6-4837-44DA-BD68-2827E25945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32EF-4580-4FBC-AB0A-D1CDF22FF29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DA66-C6F2-48C2-93AD-63DCFB1996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4917-BFE0-45D6-9066-493B51973F9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C393-5FC0-4318-8E0C-5E53DE2724B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04DF6-FC8E-4CB6-9827-F2988C0806D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2DDA732-2DF6-4015-8647-9129F94CE2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E0BF561-0CA7-402A-A61B-53ED59A1129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0C6BE-C7D6-4E01-AC79-AA171E80839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954C7-94D8-4A1D-B5C5-34F008233DF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5E2A9-5206-403D-9B88-317CE31DF38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ttango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ttango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ttango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tango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ttangolo arrotondato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ttangolo arrotondato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ttango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ttango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ttango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ttango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ttango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ttango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8905166-1B54-437F-BDA4-C0EA222B20C4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5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26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31.bin"/><Relationship Id="rId10" Type="http://schemas.openxmlformats.org/officeDocument/2006/relationships/image" Target="../media/image31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33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3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33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3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35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40.bin"/><Relationship Id="rId10" Type="http://schemas.openxmlformats.org/officeDocument/2006/relationships/image" Target="../media/image40.wmf"/><Relationship Id="rId4" Type="http://schemas.openxmlformats.org/officeDocument/2006/relationships/image" Target="../media/image37.wmf"/><Relationship Id="rId9" Type="http://schemas.openxmlformats.org/officeDocument/2006/relationships/oleObject" Target="../embeddings/oleObject42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41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42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0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oleObject" Target="../embeddings/oleObject19.bin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5" Type="http://schemas.openxmlformats.org/officeDocument/2006/relationships/oleObject" Target="../embeddings/oleObject20.bin"/><Relationship Id="rId10" Type="http://schemas.openxmlformats.org/officeDocument/2006/relationships/image" Target="../media/image15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7.bin"/><Relationship Id="rId1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Revisione della dinamica</a:t>
            </a:r>
            <a:endParaRPr lang="it-IT" dirty="0"/>
          </a:p>
        </p:txBody>
      </p:sp>
      <p:sp>
        <p:nvSpPr>
          <p:cNvPr id="2355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908648"/>
            <a:ext cx="4953000" cy="1752600"/>
          </a:xfrm>
        </p:spPr>
        <p:txBody>
          <a:bodyPr/>
          <a:lstStyle/>
          <a:p>
            <a:r>
              <a:rPr lang="it-IT" dirty="0"/>
              <a:t>Prof. Paolo </a:t>
            </a:r>
            <a:r>
              <a:rPr lang="it-IT" dirty="0" smtClean="0"/>
              <a:t>Gini</a:t>
            </a:r>
          </a:p>
          <a:p>
            <a:r>
              <a:rPr lang="it-IT" dirty="0" smtClean="0"/>
              <a:t>Corso di Formazione per docenti</a:t>
            </a:r>
          </a:p>
          <a:p>
            <a:r>
              <a:rPr lang="it-IT" dirty="0" smtClean="0"/>
              <a:t>Liceo Statale “G. Galilei”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r>
              <a:rPr lang="it-IT" dirty="0" smtClean="0"/>
              <a:t>Che fare?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pPr algn="just"/>
            <a:r>
              <a:rPr lang="it-IT" dirty="0" smtClean="0"/>
              <a:t>Vogliamo che: “</a:t>
            </a:r>
            <a:r>
              <a:rPr lang="it-IT" dirty="0" smtClean="0">
                <a:solidFill>
                  <a:srgbClr val="FF0000"/>
                </a:solidFill>
              </a:rPr>
              <a:t>se la quantità di moto è conservata in un sistema inerziale allora lo è in tutti i sistemi inerziali</a:t>
            </a:r>
            <a:r>
              <a:rPr lang="it-IT" dirty="0" smtClean="0"/>
              <a:t>” (in base a Principio di Relatività) </a:t>
            </a:r>
            <a:r>
              <a:rPr lang="it-IT" dirty="0" smtClean="0">
                <a:sym typeface="Symbol"/>
              </a:rPr>
              <a:t> </a:t>
            </a:r>
            <a:r>
              <a:rPr lang="it-IT" dirty="0" smtClean="0"/>
              <a:t>dobbiamo modificare la definizione di Quantità di Moto. Come?</a:t>
            </a:r>
          </a:p>
          <a:p>
            <a:pPr algn="just"/>
            <a:r>
              <a:rPr lang="it-IT" dirty="0" smtClean="0"/>
              <a:t>Idee guida:</a:t>
            </a:r>
          </a:p>
          <a:p>
            <a:pPr lvl="1" algn="just"/>
            <a:r>
              <a:rPr lang="it-IT" dirty="0" smtClean="0"/>
              <a:t>Per 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&lt;&lt;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smtClean="0"/>
              <a:t>la nuova definizione deve ridursi a quella classica</a:t>
            </a:r>
          </a:p>
          <a:p>
            <a:pPr lvl="1" algn="just"/>
            <a:r>
              <a:rPr lang="it-IT" dirty="0" smtClean="0">
                <a:solidFill>
                  <a:srgbClr val="0070C0"/>
                </a:solidFill>
              </a:rPr>
              <a:t>Capire l’origine della non conservazione osservata precedentemente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Perché non funziona?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L’origine della non conservazione è legata al comportamento della </a:t>
            </a:r>
            <a:r>
              <a:rPr lang="it-IT" dirty="0" smtClean="0">
                <a:solidFill>
                  <a:srgbClr val="FF0000"/>
                </a:solidFill>
              </a:rPr>
              <a:t>componente </a:t>
            </a:r>
            <a:r>
              <a:rPr lang="it-IT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it-IT" dirty="0" smtClean="0"/>
              <a:t> della velocità ricavata da </a:t>
            </a:r>
            <a:r>
              <a:rPr lang="it-IT" dirty="0" err="1" smtClean="0"/>
              <a:t>T.L.</a:t>
            </a:r>
            <a:endParaRPr lang="it-IT" dirty="0" smtClean="0"/>
          </a:p>
          <a:p>
            <a:r>
              <a:rPr lang="it-IT" dirty="0" smtClean="0"/>
              <a:t>Nel passaggio da S a S’ </a:t>
            </a:r>
            <a:r>
              <a:rPr lang="it-IT" dirty="0" smtClean="0">
                <a:solidFill>
                  <a:srgbClr val="FF0000"/>
                </a:solidFill>
              </a:rPr>
              <a:t>gli intervalli spaziali </a:t>
            </a:r>
            <a:r>
              <a:rPr lang="it-IT" dirty="0" smtClean="0"/>
              <a:t>lungo 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it-IT" dirty="0" smtClean="0"/>
              <a:t> (</a:t>
            </a:r>
            <a:r>
              <a:rPr lang="it-IT" dirty="0" smtClean="0">
                <a:sym typeface="Symbol"/>
              </a:rPr>
              <a:t></a:t>
            </a:r>
            <a:r>
              <a:rPr lang="it-IT" dirty="0" err="1" smtClean="0">
                <a:sym typeface="Symbol"/>
              </a:rPr>
              <a:t>y</a:t>
            </a:r>
            <a:r>
              <a:rPr lang="it-IT" dirty="0" smtClean="0">
                <a:sym typeface="Symbol"/>
              </a:rPr>
              <a:t>) </a:t>
            </a:r>
            <a:r>
              <a:rPr lang="it-IT" dirty="0" smtClean="0">
                <a:solidFill>
                  <a:srgbClr val="FF0000"/>
                </a:solidFill>
                <a:sym typeface="Symbol"/>
              </a:rPr>
              <a:t>sono invarianti </a:t>
            </a:r>
            <a:r>
              <a:rPr lang="it-IT" dirty="0" smtClean="0">
                <a:sym typeface="Symbol"/>
              </a:rPr>
              <a:t>per </a:t>
            </a:r>
            <a:r>
              <a:rPr lang="it-IT" dirty="0" err="1" smtClean="0">
                <a:sym typeface="Symbol"/>
              </a:rPr>
              <a:t>T.L.</a:t>
            </a:r>
            <a:r>
              <a:rPr lang="it-IT" dirty="0" smtClean="0">
                <a:sym typeface="Symbol"/>
              </a:rPr>
              <a:t> mentre </a:t>
            </a:r>
            <a:r>
              <a:rPr lang="it-IT" dirty="0" smtClean="0">
                <a:solidFill>
                  <a:srgbClr val="0070C0"/>
                </a:solidFill>
                <a:sym typeface="Symbol"/>
              </a:rPr>
              <a:t>non lo sono gli intervalli temporali </a:t>
            </a:r>
            <a:r>
              <a:rPr lang="it-IT" dirty="0" smtClean="0">
                <a:sym typeface="Symbol"/>
              </a:rPr>
              <a:t>(t)</a:t>
            </a:r>
          </a:p>
          <a:p>
            <a:r>
              <a:rPr lang="it-IT" dirty="0" smtClean="0">
                <a:sym typeface="Symbol"/>
              </a:rPr>
              <a:t>Quindi il </a:t>
            </a:r>
            <a:r>
              <a:rPr lang="it-IT" dirty="0" smtClean="0">
                <a:solidFill>
                  <a:srgbClr val="FF0000"/>
                </a:solidFill>
                <a:sym typeface="Symbol"/>
              </a:rPr>
              <a:t>rapporto non è invariante </a:t>
            </a:r>
            <a:r>
              <a:rPr lang="it-IT" dirty="0" smtClean="0">
                <a:sym typeface="Symbol"/>
              </a:rPr>
              <a:t>e ciò porta a quanto osservato in esempio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62000"/>
            <a:ext cx="8229600" cy="1066800"/>
          </a:xfrm>
        </p:spPr>
        <p:txBody>
          <a:bodyPr/>
          <a:lstStyle/>
          <a:p>
            <a:r>
              <a:rPr lang="it-IT" dirty="0" smtClean="0"/>
              <a:t>La ridefinizione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3024336"/>
          </a:xfrm>
        </p:spPr>
        <p:txBody>
          <a:bodyPr>
            <a:normAutofit/>
          </a:bodyPr>
          <a:lstStyle/>
          <a:p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Possiamo recuperare il principio di conservazione se cerchiamo di esprimere la componente 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 della quantità di moto mediante il rapporto di </a:t>
            </a:r>
            <a:r>
              <a:rPr lang="it-IT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due grandezze </a:t>
            </a:r>
            <a:r>
              <a:rPr lang="it-IT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relativisticamente</a:t>
            </a:r>
            <a:r>
              <a:rPr lang="it-IT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invarianti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it-IT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L’invariante temporale 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(ossia l’intervallo di tempo sul cui valore tutti gli osservatori inerziali concordano) è </a:t>
            </a:r>
            <a:r>
              <a:rPr lang="it-IT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l’intervallo di tempo proprio</a:t>
            </a:r>
            <a:endParaRPr lang="it-IT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3563888" y="4149080"/>
          <a:ext cx="1322388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Equazione" r:id="rId3" imgW="558800" imgH="419100" progId="Equation.3">
                  <p:embed/>
                </p:oleObj>
              </mc:Choice>
              <mc:Fallback>
                <p:oleObj name="Equazione" r:id="rId3" imgW="558800" imgH="4191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4149080"/>
                        <a:ext cx="1322388" cy="85883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683568" y="5157192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Ogni osservatore misurerà un proprio tempo che dipenderà da Δτ mediante γ, ma tutti, fatti i calcoli, concorderanno sul valore di Δτ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2"/>
          <p:cNvSpPr txBox="1">
            <a:spLocks/>
          </p:cNvSpPr>
          <p:nvPr/>
        </p:nvSpPr>
        <p:spPr>
          <a:xfrm>
            <a:off x="467544" y="908720"/>
            <a:ext cx="8219256" cy="9361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0363" marR="0" lvl="0" indent="-277813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Classicamente: </a:t>
            </a:r>
            <a:r>
              <a:rPr kumimoji="0" lang="it-IT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la quantità di moto è definita mediante il rapporto tra due invarianti</a:t>
            </a:r>
            <a:r>
              <a:rPr kumimoji="0" lang="it-IT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“galileiani”</a:t>
            </a:r>
            <a:endParaRPr kumimoji="0" lang="it-IT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48130" name="Object 2"/>
          <p:cNvGraphicFramePr>
            <a:graphicFrameLocks noChangeAspect="1"/>
          </p:cNvGraphicFramePr>
          <p:nvPr/>
        </p:nvGraphicFramePr>
        <p:xfrm>
          <a:off x="2616200" y="1930400"/>
          <a:ext cx="36068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5" name="Equazione" r:id="rId3" imgW="1524000" imgH="393700" progId="Equation.3">
                  <p:embed/>
                </p:oleObj>
              </mc:Choice>
              <mc:Fallback>
                <p:oleObj name="Equazione" r:id="rId3" imgW="1524000" imgH="393700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6200" y="1930400"/>
                        <a:ext cx="3606800" cy="8001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egnaposto contenuto 2"/>
          <p:cNvSpPr txBox="1">
            <a:spLocks/>
          </p:cNvSpPr>
          <p:nvPr/>
        </p:nvSpPr>
        <p:spPr>
          <a:xfrm>
            <a:off x="467544" y="2924944"/>
            <a:ext cx="8219256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0363" lvl="0" indent="-277813" algn="just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</a:pP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Relativistico: </a:t>
            </a:r>
            <a:r>
              <a:rPr lang="it-IT" dirty="0" smtClean="0">
                <a:cs typeface="Times New Roman" pitchFamily="18" charset="0"/>
              </a:rPr>
              <a:t>anziché usare il tempo </a:t>
            </a:r>
            <a:r>
              <a:rPr lang="it-IT" dirty="0" err="1" smtClean="0">
                <a:cs typeface="Times New Roman" pitchFamily="18" charset="0"/>
              </a:rPr>
              <a:t>Δ</a:t>
            </a:r>
            <a:r>
              <a:rPr lang="it-IT" i="1" dirty="0" err="1" smtClean="0">
                <a:cs typeface="Times New Roman" pitchFamily="18" charset="0"/>
              </a:rPr>
              <a:t>t</a:t>
            </a:r>
            <a:r>
              <a:rPr lang="it-IT" dirty="0" smtClean="0">
                <a:cs typeface="Times New Roman" pitchFamily="18" charset="0"/>
              </a:rPr>
              <a:t> utilizziamo il tempo proprio e otteniamo una nuova definizione che contiene il rapporto </a:t>
            </a:r>
            <a:r>
              <a:rPr lang="it-IT" dirty="0" smtClean="0"/>
              <a:t>fra </a:t>
            </a:r>
            <a:r>
              <a:rPr lang="it-IT" dirty="0" smtClean="0">
                <a:solidFill>
                  <a:srgbClr val="FF0000"/>
                </a:solidFill>
              </a:rPr>
              <a:t>grandezze invarianti</a:t>
            </a:r>
            <a:endParaRPr kumimoji="0" lang="it-IT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48131" name="Object 3"/>
          <p:cNvGraphicFramePr>
            <a:graphicFrameLocks noChangeAspect="1"/>
          </p:cNvGraphicFramePr>
          <p:nvPr/>
        </p:nvGraphicFramePr>
        <p:xfrm>
          <a:off x="1331640" y="4221088"/>
          <a:ext cx="625475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6" name="Equazione" r:id="rId5" imgW="2641600" imgH="393700" progId="Equation.3">
                  <p:embed/>
                </p:oleObj>
              </mc:Choice>
              <mc:Fallback>
                <p:oleObj name="Equazione" r:id="rId5" imgW="2641600" imgH="393700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4221088"/>
                        <a:ext cx="6254750" cy="8064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egnaposto contenuto 2"/>
          <p:cNvSpPr txBox="1">
            <a:spLocks/>
          </p:cNvSpPr>
          <p:nvPr/>
        </p:nvSpPr>
        <p:spPr>
          <a:xfrm>
            <a:off x="467544" y="5085184"/>
            <a:ext cx="8219256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0363" lvl="0" indent="-277813" algn="just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</a:pPr>
            <a:r>
              <a:rPr kumimoji="0" lang="it-IT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La velocità che compare in </a:t>
            </a:r>
            <a:r>
              <a:rPr kumimoji="0" lang="it-IT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/>
              </a:rPr>
              <a:t> è quella di un riferimento in cui la particella sia in </a:t>
            </a:r>
            <a:r>
              <a:rPr kumimoji="0" lang="it-IT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/>
              </a:rPr>
              <a:t>quiete</a:t>
            </a:r>
            <a:r>
              <a:rPr kumimoji="0" lang="it-IT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/>
              </a:rPr>
              <a:t> (così misuriamo il tempo proprio!),</a:t>
            </a:r>
            <a:r>
              <a:rPr kumimoji="0" lang="it-IT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/>
              </a:rPr>
              <a:t> ovviamente è quella della particella stessa!</a:t>
            </a:r>
            <a:endParaRPr kumimoji="0" lang="it-IT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11560" y="548680"/>
            <a:ext cx="7772400" cy="762000"/>
          </a:xfrm>
        </p:spPr>
        <p:txBody>
          <a:bodyPr/>
          <a:lstStyle/>
          <a:p>
            <a:r>
              <a:rPr lang="it-IT" dirty="0" smtClean="0"/>
              <a:t>Generalizziamo</a:t>
            </a:r>
            <a:endParaRPr lang="it-IT" dirty="0"/>
          </a:p>
        </p:txBody>
      </p:sp>
      <p:sp>
        <p:nvSpPr>
          <p:cNvPr id="19459" name="Rectangle 1027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7772400" cy="52846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800" dirty="0" smtClean="0">
                <a:solidFill>
                  <a:srgbClr val="FF0000"/>
                </a:solidFill>
              </a:rPr>
              <a:t>Quantità </a:t>
            </a:r>
            <a:r>
              <a:rPr lang="it-IT" sz="2800" dirty="0">
                <a:solidFill>
                  <a:srgbClr val="FF0000"/>
                </a:solidFill>
              </a:rPr>
              <a:t>di </a:t>
            </a:r>
            <a:r>
              <a:rPr lang="it-IT" sz="2800" dirty="0" smtClean="0">
                <a:solidFill>
                  <a:srgbClr val="FF0000"/>
                </a:solidFill>
              </a:rPr>
              <a:t>moto relativistica:</a:t>
            </a:r>
            <a:endParaRPr lang="it-IT" sz="28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endParaRPr lang="it-IT" sz="2800" dirty="0"/>
          </a:p>
          <a:p>
            <a:pPr>
              <a:lnSpc>
                <a:spcPct val="90000"/>
              </a:lnSpc>
            </a:pPr>
            <a:endParaRPr lang="it-IT" sz="2800" dirty="0"/>
          </a:p>
        </p:txBody>
      </p:sp>
      <p:sp>
        <p:nvSpPr>
          <p:cNvPr id="19461" name="Rectangle 1029"/>
          <p:cNvSpPr>
            <a:spLocks noChangeArrowheads="1"/>
          </p:cNvSpPr>
          <p:nvPr/>
        </p:nvSpPr>
        <p:spPr bwMode="auto">
          <a:xfrm>
            <a:off x="3149600" y="3082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graphicFrame>
        <p:nvGraphicFramePr>
          <p:cNvPr id="19460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0065934"/>
              </p:ext>
            </p:extLst>
          </p:nvPr>
        </p:nvGraphicFramePr>
        <p:xfrm>
          <a:off x="1691680" y="2435225"/>
          <a:ext cx="5729883" cy="148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Equazione" r:id="rId3" imgW="1663700" imgH="647700" progId="Equation.3">
                  <p:embed/>
                </p:oleObj>
              </mc:Choice>
              <mc:Fallback>
                <p:oleObj name="Equazione" r:id="rId3" imgW="1663700" imgH="64770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435225"/>
                        <a:ext cx="5729883" cy="14827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4" name="Rectangle 1032"/>
          <p:cNvSpPr>
            <a:spLocks noChangeArrowheads="1"/>
          </p:cNvSpPr>
          <p:nvPr/>
        </p:nvSpPr>
        <p:spPr bwMode="auto">
          <a:xfrm>
            <a:off x="3505200" y="3125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9" name="Rectangle 1027"/>
          <p:cNvSpPr txBox="1">
            <a:spLocks noChangeArrowheads="1"/>
          </p:cNvSpPr>
          <p:nvPr/>
        </p:nvSpPr>
        <p:spPr>
          <a:xfrm>
            <a:off x="760040" y="4196680"/>
            <a:ext cx="7772400" cy="1824608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Times New Roman" pitchFamily="18" charset="0"/>
              </a:rPr>
              <a:t>Se </a:t>
            </a:r>
            <a:r>
              <a:rPr kumimoji="0" lang="it-IT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Times New Roman" pitchFamily="18" charset="0"/>
              </a:rPr>
              <a:t>v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Times New Roman" pitchFamily="18" charset="0"/>
              </a:rPr>
              <a:t> è piccola rispetto a </a:t>
            </a:r>
            <a:r>
              <a:rPr kumimoji="0" lang="it-IT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Times New Roman" pitchFamily="18" charset="0"/>
              </a:rPr>
              <a:t>c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Times New Roman" pitchFamily="18" charset="0"/>
              </a:rPr>
              <a:t> ritroviamo la definizione classica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itchFamily="18" charset="0"/>
              </a:rPr>
              <a:t>Si può verificare che con questa definizione</a:t>
            </a:r>
            <a:r>
              <a:rPr kumimoji="0" lang="it-IT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itchFamily="18" charset="0"/>
              </a:rPr>
              <a:t> la conservazione della quantità di moto soddisfa il Principio di Relatività</a:t>
            </a:r>
            <a:endParaRPr kumimoji="0" lang="it-IT" sz="2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Times New Roman" pitchFamily="18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066800"/>
          </a:xfrm>
        </p:spPr>
        <p:txBody>
          <a:bodyPr/>
          <a:lstStyle/>
          <a:p>
            <a:r>
              <a:rPr lang="it-IT" dirty="0" smtClean="0"/>
              <a:t>Quale legge della dinamica?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1035560"/>
          </a:xfrm>
        </p:spPr>
        <p:txBody>
          <a:bodyPr/>
          <a:lstStyle/>
          <a:p>
            <a:r>
              <a:rPr lang="it-IT" dirty="0" smtClean="0"/>
              <a:t>Nella </a:t>
            </a:r>
            <a:r>
              <a:rPr lang="it-IT" dirty="0" smtClean="0">
                <a:solidFill>
                  <a:srgbClr val="FF0000"/>
                </a:solidFill>
              </a:rPr>
              <a:t>meccanica Newtoniana </a:t>
            </a:r>
            <a:r>
              <a:rPr lang="it-IT" dirty="0" smtClean="0"/>
              <a:t>le due espressioni seguenti sono equivalenti</a:t>
            </a:r>
            <a:endParaRPr lang="it-IT" dirty="0"/>
          </a:p>
        </p:txBody>
      </p:sp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5783734" y="2060848"/>
          <a:ext cx="1452562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9" name="Equazione" r:id="rId3" imgW="495085" imgH="393529" progId="Equation.3">
                  <p:embed/>
                </p:oleObj>
              </mc:Choice>
              <mc:Fallback>
                <p:oleObj name="Equazione" r:id="rId3" imgW="495085" imgH="393529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3734" y="2060848"/>
                        <a:ext cx="1452562" cy="9017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323528" y="3429000"/>
            <a:ext cx="3456384" cy="15841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forza e l’accelerazione sono direttamente proporzionali </a:t>
            </a: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1403648" y="2348880"/>
          <a:ext cx="1489075" cy="49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0" name="Equazione" r:id="rId5" imgW="507780" imgH="215806" progId="Equation.3">
                  <p:embed/>
                </p:oleObj>
              </mc:Choice>
              <mc:Fallback>
                <p:oleObj name="Equazione" r:id="rId5" imgW="507780" imgH="215806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2348880"/>
                        <a:ext cx="1489075" cy="49371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egnaposto contenuto 2"/>
          <p:cNvSpPr txBox="1">
            <a:spLocks/>
          </p:cNvSpPr>
          <p:nvPr/>
        </p:nvSpPr>
        <p:spPr>
          <a:xfrm>
            <a:off x="4860032" y="3501008"/>
            <a:ext cx="3456384" cy="165618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forza è la misura dell’interazione e causa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delle variazioni di quantità di moto, </a:t>
            </a: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reccia in giù 7"/>
          <p:cNvSpPr/>
          <p:nvPr/>
        </p:nvSpPr>
        <p:spPr>
          <a:xfrm>
            <a:off x="1907704" y="2924944"/>
            <a:ext cx="432048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in giù 8"/>
          <p:cNvSpPr/>
          <p:nvPr/>
        </p:nvSpPr>
        <p:spPr>
          <a:xfrm>
            <a:off x="6372200" y="2996952"/>
            <a:ext cx="432048" cy="43204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Segnaposto contenuto 2"/>
          <p:cNvSpPr txBox="1">
            <a:spLocks/>
          </p:cNvSpPr>
          <p:nvPr/>
        </p:nvSpPr>
        <p:spPr>
          <a:xfrm>
            <a:off x="467544" y="5201752"/>
            <a:ext cx="8229600" cy="10355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Dalla prima discende che poiché le accelerazioni sono invarianti anche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 forze sono invarianti</a:t>
            </a: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/>
          <a:lstStyle/>
          <a:p>
            <a:r>
              <a:rPr lang="it-IT" dirty="0" smtClean="0"/>
              <a:t>La legge della dinamica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2088232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Nella relatività speciale dobbiamo abbandonare la prima e mantenere la seconda (continuiamo a considerare la forza come misura dell’interazione e causa della variazione della quantità di moto)</a:t>
            </a:r>
            <a:endParaRPr lang="it-IT" dirty="0"/>
          </a:p>
        </p:txBody>
      </p:sp>
      <p:graphicFrame>
        <p:nvGraphicFramePr>
          <p:cNvPr id="4915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5732006"/>
              </p:ext>
            </p:extLst>
          </p:nvPr>
        </p:nvGraphicFramePr>
        <p:xfrm>
          <a:off x="2555776" y="3789040"/>
          <a:ext cx="3278187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17" name="Equazione" r:id="rId3" imgW="1117115" imgH="393529" progId="Equation.3">
                  <p:embed/>
                </p:oleObj>
              </mc:Choice>
              <mc:Fallback>
                <p:oleObj name="Equazione" r:id="rId3" imgW="1117115" imgH="393529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3789040"/>
                        <a:ext cx="3278187" cy="9017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971600" y="5085184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Nota: nel seguito considereremo </a:t>
            </a:r>
            <a:r>
              <a:rPr lang="it-IT" i="1" dirty="0" smtClean="0"/>
              <a:t>m</a:t>
            </a:r>
            <a:r>
              <a:rPr lang="it-IT" dirty="0" smtClean="0"/>
              <a:t> invariante, cioè non distingueremo tra “massa a riposo” e “massa relativistica”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rm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Problema</a:t>
            </a:r>
            <a:r>
              <a:rPr lang="it-IT" sz="2400" dirty="0" smtClean="0"/>
              <a:t>: come facciamo a misurare </a:t>
            </a:r>
            <a:r>
              <a:rPr lang="it-IT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it-IT" sz="2400" dirty="0" smtClean="0"/>
              <a:t> per verificare se la 2^ legge è corretta?</a:t>
            </a:r>
          </a:p>
          <a:p>
            <a:r>
              <a:rPr lang="it-IT" sz="2400" dirty="0" smtClean="0"/>
              <a:t>Nella fisica delle particelle (ove la RS è fondamentale) non possiamo attaccare un dinamometro ad un elettrone!</a:t>
            </a:r>
          </a:p>
          <a:p>
            <a:r>
              <a:rPr lang="it-IT" sz="2400" dirty="0" smtClean="0"/>
              <a:t>Utilizziamo la 2^ legge come definizione dinamica della forza</a:t>
            </a:r>
            <a:r>
              <a:rPr lang="it-IT" sz="2400" dirty="0" smtClean="0">
                <a:solidFill>
                  <a:srgbClr val="FF0000"/>
                </a:solidFill>
              </a:rPr>
              <a:t>: la forza è il tasso di trasferimento di quantità di moto da un corpo ad un altro</a:t>
            </a:r>
          </a:p>
          <a:p>
            <a:r>
              <a:rPr lang="it-IT" sz="2400" dirty="0" smtClean="0"/>
              <a:t>Eccezione al problema di misurare le forze su particelle: le forze elettromagnetiche - si verifica sperimentalmente che, usando le leggi classiche per le forze </a:t>
            </a:r>
            <a:r>
              <a:rPr lang="it-IT" sz="2400" dirty="0" err="1" smtClean="0"/>
              <a:t>e.m.</a:t>
            </a:r>
            <a:r>
              <a:rPr lang="it-IT" sz="2400" dirty="0" smtClean="0"/>
              <a:t>, la relazione </a:t>
            </a:r>
            <a:r>
              <a:rPr lang="it-IT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F=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it-IT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dt</a:t>
            </a:r>
            <a:r>
              <a:rPr lang="it-IT" sz="2400" dirty="0" smtClean="0"/>
              <a:t> descrive correttamente le variazioni della quantità di moto di una particella in campo </a:t>
            </a:r>
            <a:r>
              <a:rPr lang="it-IT" sz="2400" dirty="0" err="1" smtClean="0"/>
              <a:t>e.m.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27957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/>
          <a:lstStyle/>
          <a:p>
            <a:r>
              <a:rPr lang="it-IT" dirty="0" smtClean="0"/>
              <a:t>Il caso unidimensionale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76064"/>
          </a:xfrm>
        </p:spPr>
        <p:txBody>
          <a:bodyPr/>
          <a:lstStyle/>
          <a:p>
            <a:r>
              <a:rPr lang="it-IT" dirty="0" smtClean="0"/>
              <a:t>Esplicitiamo la forza nel caso unidimensionale</a:t>
            </a:r>
            <a:endParaRPr lang="it-IT" dirty="0"/>
          </a:p>
        </p:txBody>
      </p:sp>
      <p:graphicFrame>
        <p:nvGraphicFramePr>
          <p:cNvPr id="51202" name="Object 2"/>
          <p:cNvGraphicFramePr>
            <a:graphicFrameLocks noChangeAspect="1"/>
          </p:cNvGraphicFramePr>
          <p:nvPr/>
        </p:nvGraphicFramePr>
        <p:xfrm>
          <a:off x="1547664" y="2258293"/>
          <a:ext cx="6067425" cy="268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Equazione" r:id="rId3" imgW="2552400" imgH="1269720" progId="Equation.3">
                  <p:embed/>
                </p:oleObj>
              </mc:Choice>
              <mc:Fallback>
                <p:oleObj name="Equazione" r:id="rId3" imgW="2552400" imgH="126972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2258293"/>
                        <a:ext cx="6067425" cy="26828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5" name="Object 15"/>
          <p:cNvGraphicFramePr>
            <a:graphicFrameLocks noChangeAspect="1"/>
          </p:cNvGraphicFramePr>
          <p:nvPr/>
        </p:nvGraphicFramePr>
        <p:xfrm>
          <a:off x="4716016" y="5013176"/>
          <a:ext cx="16510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" name="Equazione" r:id="rId5" imgW="698197" imgH="393529" progId="Equation.3">
                  <p:embed/>
                </p:oleObj>
              </mc:Choice>
              <mc:Fallback>
                <p:oleObj name="Equazione" r:id="rId5" imgW="698197" imgH="393529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5013176"/>
                        <a:ext cx="1651000" cy="8255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egnaposto contenuto 2"/>
          <p:cNvSpPr txBox="1">
            <a:spLocks/>
          </p:cNvSpPr>
          <p:nvPr/>
        </p:nvSpPr>
        <p:spPr>
          <a:xfrm>
            <a:off x="467544" y="5157192"/>
            <a:ext cx="8229600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 dimostra facilmente che</a:t>
            </a: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2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7628236"/>
              </p:ext>
            </p:extLst>
          </p:nvPr>
        </p:nvGraphicFramePr>
        <p:xfrm>
          <a:off x="395536" y="836712"/>
          <a:ext cx="2949575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3" name="Equazione" r:id="rId3" imgW="1244520" imgH="482400" progId="Equation.3">
                  <p:embed/>
                </p:oleObj>
              </mc:Choice>
              <mc:Fallback>
                <p:oleObj name="Equazione" r:id="rId3" imgW="1244520" imgH="4824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836712"/>
                        <a:ext cx="2949575" cy="101441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egnaposto contenuto 2"/>
          <p:cNvSpPr txBox="1">
            <a:spLocks/>
          </p:cNvSpPr>
          <p:nvPr/>
        </p:nvSpPr>
        <p:spPr>
          <a:xfrm>
            <a:off x="395536" y="3573016"/>
            <a:ext cx="8229600" cy="2592288"/>
          </a:xfrm>
          <a:prstGeom prst="rect">
            <a:avLst/>
          </a:prstGeom>
        </p:spPr>
        <p:txBody>
          <a:bodyPr/>
          <a:lstStyle/>
          <a:p>
            <a:pPr marL="365760" lvl="0" indent="-256032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L’accelerazione dipende da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 anche dalla velocità!</a:t>
            </a:r>
          </a:p>
          <a:p>
            <a:pPr marL="365760" lvl="0" indent="-256032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Quando 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itchFamily="18" charset="0"/>
              </a:rPr>
              <a:t>v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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c</a:t>
            </a:r>
            <a:r>
              <a:rPr lang="it-IT" dirty="0" smtClean="0">
                <a:solidFill>
                  <a:srgbClr val="FF0000"/>
                </a:solidFill>
                <a:latin typeface="+mn-lt"/>
                <a:sym typeface="Symbol"/>
              </a:rPr>
              <a:t>  si ha che ∞ e quindi </a:t>
            </a:r>
            <a:r>
              <a:rPr lang="it-IT" i="1" dirty="0" smtClean="0">
                <a:solidFill>
                  <a:srgbClr val="FF0000"/>
                </a:solidFill>
                <a:latin typeface="+mn-lt"/>
                <a:sym typeface="Symbol"/>
              </a:rPr>
              <a:t>a</a:t>
            </a:r>
            <a:r>
              <a:rPr lang="it-IT" dirty="0" smtClean="0">
                <a:solidFill>
                  <a:srgbClr val="FF0000"/>
                </a:solidFill>
                <a:sym typeface="Symbol"/>
              </a:rPr>
              <a:t>0</a:t>
            </a:r>
          </a:p>
          <a:p>
            <a:pPr marL="822960" lvl="1" indent="-256032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Nessun corpo dotato di massa può essere accelerato sino alla velocità della luce nel vuoto!</a:t>
            </a:r>
          </a:p>
          <a:p>
            <a:pPr marL="365760" indent="-256032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</a:pPr>
            <a:r>
              <a:rPr lang="it-IT" dirty="0" smtClean="0">
                <a:solidFill>
                  <a:srgbClr val="002060"/>
                </a:solidFill>
                <a:latin typeface="+mn-lt"/>
                <a:sym typeface="Symbol"/>
              </a:rPr>
              <a:t>Per </a:t>
            </a:r>
            <a:r>
              <a:rPr lang="it-IT" i="1" dirty="0" smtClean="0">
                <a:solidFill>
                  <a:srgbClr val="002060"/>
                </a:solidFill>
                <a:cs typeface="Times New Roman" pitchFamily="18" charset="0"/>
                <a:sym typeface="Symbol"/>
              </a:rPr>
              <a:t>v&lt;&lt;c </a:t>
            </a:r>
            <a:r>
              <a:rPr lang="it-IT" dirty="0" smtClean="0">
                <a:solidFill>
                  <a:srgbClr val="002060"/>
                </a:solidFill>
                <a:latin typeface="+mn-lt"/>
                <a:sym typeface="Symbol"/>
              </a:rPr>
              <a:t>sappiamo che </a:t>
            </a:r>
            <a:r>
              <a:rPr lang="it-IT" dirty="0" smtClean="0">
                <a:solidFill>
                  <a:srgbClr val="FF0000"/>
                </a:solidFill>
                <a:sym typeface="Symbol"/>
              </a:rPr>
              <a:t>1 e quindi si ritrova la relazione classica</a:t>
            </a: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3081233"/>
              </p:ext>
            </p:extLst>
          </p:nvPr>
        </p:nvGraphicFramePr>
        <p:xfrm>
          <a:off x="5148064" y="2204864"/>
          <a:ext cx="1360487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4" name="Equazione" r:id="rId5" imgW="571252" imgH="418918" progId="Equation.3">
                  <p:embed/>
                </p:oleObj>
              </mc:Choice>
              <mc:Fallback>
                <p:oleObj name="Equazione" r:id="rId5" imgW="571252" imgH="418918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2204864"/>
                        <a:ext cx="1360487" cy="8858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1" name="Object 13"/>
          <p:cNvGraphicFramePr>
            <a:graphicFrameLocks noChangeAspect="1"/>
          </p:cNvGraphicFramePr>
          <p:nvPr/>
        </p:nvGraphicFramePr>
        <p:xfrm>
          <a:off x="4499992" y="836712"/>
          <a:ext cx="2347912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5" name="Equazione" r:id="rId7" imgW="990360" imgH="482400" progId="Equation.3">
                  <p:embed/>
                </p:oleObj>
              </mc:Choice>
              <mc:Fallback>
                <p:oleObj name="Equazione" r:id="rId7" imgW="990360" imgH="4824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836712"/>
                        <a:ext cx="2347912" cy="101441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2" name="Object 14"/>
          <p:cNvGraphicFramePr>
            <a:graphicFrameLocks noChangeAspect="1"/>
          </p:cNvGraphicFramePr>
          <p:nvPr/>
        </p:nvGraphicFramePr>
        <p:xfrm>
          <a:off x="1979712" y="2348880"/>
          <a:ext cx="1802337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6" name="Equazione" r:id="rId9" imgW="634680" imgH="228600" progId="Equation.3">
                  <p:embed/>
                </p:oleObj>
              </mc:Choice>
              <mc:Fallback>
                <p:oleObj name="Equazione" r:id="rId9" imgW="634680" imgH="22860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2348880"/>
                        <a:ext cx="1802337" cy="576064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Freccia a destra 9"/>
          <p:cNvSpPr/>
          <p:nvPr/>
        </p:nvSpPr>
        <p:spPr>
          <a:xfrm>
            <a:off x="6948264" y="1124744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a destra 10"/>
          <p:cNvSpPr/>
          <p:nvPr/>
        </p:nvSpPr>
        <p:spPr>
          <a:xfrm>
            <a:off x="3419872" y="1196752"/>
            <a:ext cx="936104" cy="2686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reccia a destra 11"/>
          <p:cNvSpPr/>
          <p:nvPr/>
        </p:nvSpPr>
        <p:spPr>
          <a:xfrm>
            <a:off x="3851920" y="2420888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Sommario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Perché dobbiamo revisionare le leggi della dinamica</a:t>
            </a:r>
          </a:p>
          <a:p>
            <a:r>
              <a:rPr lang="it-IT" dirty="0" smtClean="0"/>
              <a:t>Perché dobbiamo riformulare la definizione di quantità di moto</a:t>
            </a:r>
          </a:p>
          <a:p>
            <a:r>
              <a:rPr lang="it-IT" dirty="0" smtClean="0"/>
              <a:t>La quantità di moto relativistica e una sua possibile giustificazione</a:t>
            </a:r>
          </a:p>
          <a:p>
            <a:r>
              <a:rPr lang="it-IT" dirty="0" smtClean="0"/>
              <a:t>Concetti alternativi di massa relativistica</a:t>
            </a:r>
          </a:p>
          <a:p>
            <a:r>
              <a:rPr lang="it-IT" dirty="0" smtClean="0"/>
              <a:t>La legge relativistica della dinamica</a:t>
            </a:r>
          </a:p>
          <a:p>
            <a:r>
              <a:rPr lang="it-IT" dirty="0" smtClean="0"/>
              <a:t>Relatività speciale ed elettromagnetismo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66800"/>
          </a:xfrm>
        </p:spPr>
        <p:txBody>
          <a:bodyPr/>
          <a:lstStyle/>
          <a:p>
            <a:r>
              <a:rPr lang="it-IT" dirty="0" smtClean="0"/>
              <a:t>Massa o inerzia?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29344"/>
            <a:ext cx="8229600" cy="819536"/>
          </a:xfrm>
        </p:spPr>
        <p:txBody>
          <a:bodyPr>
            <a:normAutofit lnSpcReduction="10000"/>
          </a:bodyPr>
          <a:lstStyle/>
          <a:p>
            <a:r>
              <a:rPr lang="it-IT" sz="2400" dirty="0" smtClean="0"/>
              <a:t>Analizziamo la definizione relativistica della quantità di moto</a:t>
            </a:r>
            <a:endParaRPr lang="it-IT" sz="2400" i="1" dirty="0" smtClean="0">
              <a:sym typeface="Symbol" panose="05050102010706020507" pitchFamily="18" charset="2"/>
            </a:endParaRPr>
          </a:p>
        </p:txBody>
      </p:sp>
      <p:sp>
        <p:nvSpPr>
          <p:cNvPr id="4" name="Segnaposto contenuto 2"/>
          <p:cNvSpPr txBox="1">
            <a:spLocks/>
          </p:cNvSpPr>
          <p:nvPr/>
        </p:nvSpPr>
        <p:spPr>
          <a:xfrm>
            <a:off x="472642" y="2492896"/>
            <a:ext cx="8229600" cy="6480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it-IT" sz="2400" dirty="0" smtClean="0">
                <a:sym typeface="Symbol" panose="05050102010706020507" pitchFamily="18" charset="2"/>
              </a:rPr>
              <a:t>I testi danno interpretazioni diverse del prodotto </a:t>
            </a:r>
            <a:r>
              <a:rPr lang="it-IT" sz="24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  <a:r>
              <a:rPr lang="it-IT" sz="24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lang="it-IT" sz="2400" i="1" dirty="0" smtClean="0">
                <a:sym typeface="Symbol" panose="05050102010706020507" pitchFamily="18" charset="2"/>
              </a:rPr>
              <a:t></a:t>
            </a:r>
            <a:endParaRPr lang="it-IT" sz="2400" i="1" dirty="0"/>
          </a:p>
        </p:txBody>
      </p:sp>
      <p:graphicFrame>
        <p:nvGraphicFramePr>
          <p:cNvPr id="5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7534870"/>
              </p:ext>
            </p:extLst>
          </p:nvPr>
        </p:nvGraphicFramePr>
        <p:xfrm>
          <a:off x="2925763" y="2008188"/>
          <a:ext cx="1924050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2" name="Equazione" r:id="rId3" imgW="596900" imgH="228600" progId="Equation.3">
                  <p:embed/>
                </p:oleObj>
              </mc:Choice>
              <mc:Fallback>
                <p:oleObj name="Equazione" r:id="rId3" imgW="596900" imgH="2286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5763" y="2008188"/>
                        <a:ext cx="1924050" cy="5238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egnaposto contenuto 2"/>
          <p:cNvSpPr txBox="1">
            <a:spLocks/>
          </p:cNvSpPr>
          <p:nvPr/>
        </p:nvSpPr>
        <p:spPr>
          <a:xfrm>
            <a:off x="467544" y="3356992"/>
            <a:ext cx="3672408" cy="28803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it-IT" sz="20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  <a:r>
              <a:rPr lang="it-IT" sz="20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lang="it-IT" sz="2000" dirty="0" smtClean="0">
                <a:sym typeface="Symbol" panose="05050102010706020507" pitchFamily="18" charset="2"/>
              </a:rPr>
              <a:t>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è la «</a:t>
            </a:r>
            <a:r>
              <a:rPr lang="it-IT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massa a riposo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» ossia la massa misurata nel sistema in cui la particella è in quiete</a:t>
            </a:r>
          </a:p>
          <a:p>
            <a:pPr fontAlgn="auto">
              <a:spcAft>
                <a:spcPts val="0"/>
              </a:spcAft>
            </a:pPr>
            <a:r>
              <a:rPr lang="it-IT" sz="20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  <a:r>
              <a:rPr lang="it-IT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lang="it-IT" sz="20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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è la «</a:t>
            </a:r>
            <a:r>
              <a:rPr lang="it-IT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massa relativistica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» (indicata spesso con </a:t>
            </a:r>
            <a:r>
              <a:rPr lang="it-IT" sz="20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 che cambia nei diversi SRI</a:t>
            </a: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4572000" y="3356992"/>
            <a:ext cx="3672408" cy="28803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it-IT" sz="20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  <a:r>
              <a:rPr lang="it-IT" sz="20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lang="it-IT" sz="2000" dirty="0" smtClean="0">
                <a:sym typeface="Symbol" panose="05050102010706020507" pitchFamily="18" charset="2"/>
              </a:rPr>
              <a:t>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è la «</a:t>
            </a:r>
            <a:r>
              <a:rPr lang="it-IT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massa invariante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» ha lo stesso valore in tutti i sistemi di riferimento</a:t>
            </a:r>
          </a:p>
          <a:p>
            <a:pPr fontAlgn="auto">
              <a:spcAft>
                <a:spcPts val="0"/>
              </a:spcAft>
            </a:pPr>
            <a:r>
              <a:rPr lang="it-IT" sz="20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  <a:r>
              <a:rPr lang="it-IT" sz="2000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lang="it-IT" sz="20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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rappresenta l’inerzia della particella, ossia la resistenza a cambiare lo stato di moto, dipende dal SRI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66800"/>
          </a:xfrm>
        </p:spPr>
        <p:txBody>
          <a:bodyPr/>
          <a:lstStyle/>
          <a:p>
            <a:r>
              <a:rPr lang="it-IT" dirty="0" smtClean="0"/>
              <a:t>Prima interpretazione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29344"/>
            <a:ext cx="8229600" cy="819536"/>
          </a:xfrm>
        </p:spPr>
        <p:txBody>
          <a:bodyPr>
            <a:normAutofit lnSpcReduction="10000"/>
          </a:bodyPr>
          <a:lstStyle/>
          <a:p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quantità di moto viene espressa in un modo analogo a quello classico, semplice e familiare allo studente</a:t>
            </a:r>
            <a:endParaRPr lang="it-IT" sz="2400" i="1" dirty="0" smtClean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5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0634162"/>
              </p:ext>
            </p:extLst>
          </p:nvPr>
        </p:nvGraphicFramePr>
        <p:xfrm>
          <a:off x="3635896" y="2348880"/>
          <a:ext cx="15970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2" name="Equazione" r:id="rId3" imgW="494870" imgH="203024" progId="Equation.3">
                  <p:embed/>
                </p:oleObj>
              </mc:Choice>
              <mc:Fallback>
                <p:oleObj name="Equazione" r:id="rId3" imgW="494870" imgH="203024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2348880"/>
                        <a:ext cx="1597025" cy="4667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egnaposto contenuto 2"/>
          <p:cNvSpPr txBox="1">
            <a:spLocks/>
          </p:cNvSpPr>
          <p:nvPr/>
        </p:nvSpPr>
        <p:spPr>
          <a:xfrm>
            <a:off x="447829" y="3231802"/>
            <a:ext cx="8229600" cy="1395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stessa cosa avviene per l’energia totale (</a:t>
            </a:r>
            <a:r>
              <a:rPr lang="it-IT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</a:t>
            </a:r>
            <a:r>
              <a:rPr lang="it-IT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fontAlgn="auto">
              <a:spcAft>
                <a:spcPts val="0"/>
              </a:spcAft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Per </a:t>
            </a:r>
            <a:r>
              <a:rPr lang="it-IT" sz="24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v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∞ si ha che </a:t>
            </a:r>
            <a:r>
              <a:rPr lang="it-IT" sz="24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∞ il che risulta coerente con l’impossibilità di raggiungere </a:t>
            </a:r>
            <a:r>
              <a:rPr lang="it-IT" sz="24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01530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66800"/>
          </a:xfrm>
        </p:spPr>
        <p:txBody>
          <a:bodyPr/>
          <a:lstStyle/>
          <a:p>
            <a:r>
              <a:rPr lang="it-IT" dirty="0" smtClean="0"/>
              <a:t>Seconda interpretazione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29344"/>
            <a:ext cx="8229600" cy="3987888"/>
          </a:xfrm>
        </p:spPr>
        <p:txBody>
          <a:bodyPr>
            <a:normAutofit/>
          </a:bodyPr>
          <a:lstStyle/>
          <a:p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massa è una </a:t>
            </a:r>
            <a:r>
              <a:rPr lang="it-IT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quantità scalare invariante</a:t>
            </a:r>
          </a:p>
          <a:p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La quantità di moto è definita mediante rapporto di </a:t>
            </a:r>
            <a:r>
              <a:rPr lang="it-IT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grandezze invarianti</a:t>
            </a:r>
          </a:p>
          <a:p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È coerente con la filosofia generale della relatività: le proprietà dei corpi sono invarianti mentre non lo sono le grandezze cinematiche</a:t>
            </a:r>
          </a:p>
          <a:p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Si separano i concetti di </a:t>
            </a:r>
            <a:r>
              <a:rPr lang="it-IT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massa (invariante)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e </a:t>
            </a:r>
            <a:r>
              <a:rPr lang="it-IT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inerzia (dipende dallo stato di moto osservato)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971600" y="5262299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Ci sono varie motivazioni “didattiche” per privilegiare la seconda interpretazione</a:t>
            </a:r>
            <a:endParaRPr lang="it-IT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41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066800"/>
          </a:xfrm>
        </p:spPr>
        <p:txBody>
          <a:bodyPr/>
          <a:lstStyle/>
          <a:p>
            <a:r>
              <a:rPr lang="it-IT" dirty="0" smtClean="0"/>
              <a:t>Relatività ed elettromagnetismo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/>
          <a:lstStyle/>
          <a:p>
            <a:r>
              <a:rPr lang="it-IT" dirty="0" smtClean="0"/>
              <a:t>Einstein riformula i postulati per renderli consistenti con l’elettromagnetismo di Maxwell</a:t>
            </a:r>
          </a:p>
          <a:p>
            <a:r>
              <a:rPr lang="it-IT" dirty="0" smtClean="0"/>
              <a:t>Lorentz scrive inizialmente le sue trasformazioni allo scopo di trovare trasformazioni sotto le quali le equazioni di Maxwell siano invarianti</a:t>
            </a:r>
          </a:p>
          <a:p>
            <a:r>
              <a:rPr lang="it-IT" dirty="0" smtClean="0"/>
              <a:t>Se in un RI abbiamo una carica essa genera solo un campo E ma se la osserviamo in un RI in cui si muove, essa genera anche un campo B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5682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/>
          <a:lstStyle/>
          <a:p>
            <a:r>
              <a:rPr lang="it-IT" dirty="0" smtClean="0"/>
              <a:t>Come trasformano i campi?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1512168"/>
          </a:xfrm>
        </p:spPr>
        <p:txBody>
          <a:bodyPr>
            <a:normAutofit lnSpcReduction="10000"/>
          </a:bodyPr>
          <a:lstStyle/>
          <a:p>
            <a:pPr algn="just"/>
            <a:r>
              <a:rPr lang="it-IT" sz="2400" dirty="0" smtClean="0"/>
              <a:t>Consideriamo una distribuzione lineare di cariche in quiete in </a:t>
            </a:r>
            <a:r>
              <a:rPr lang="it-IT" sz="2400" i="1" dirty="0" smtClean="0"/>
              <a:t>S</a:t>
            </a:r>
          </a:p>
          <a:p>
            <a:pPr lvl="0" algn="just"/>
            <a:r>
              <a:rPr lang="it-IT" sz="2400" dirty="0" smtClean="0"/>
              <a:t>Genera un campo elettrico perpendicolare alla distribuzione</a:t>
            </a:r>
            <a:endParaRPr lang="it-IT" sz="2400" i="1" dirty="0" smtClean="0"/>
          </a:p>
          <a:p>
            <a:pPr algn="just"/>
            <a:endParaRPr lang="it-IT" sz="2400" i="1" dirty="0"/>
          </a:p>
        </p:txBody>
      </p:sp>
      <p:sp>
        <p:nvSpPr>
          <p:cNvPr id="29" name="Segnaposto contenuto 2"/>
          <p:cNvSpPr txBox="1">
            <a:spLocks/>
          </p:cNvSpPr>
          <p:nvPr/>
        </p:nvSpPr>
        <p:spPr>
          <a:xfrm>
            <a:off x="539552" y="2852936"/>
            <a:ext cx="8229600" cy="86409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it-IT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9" name="Gruppo 58"/>
          <p:cNvGrpSpPr/>
          <p:nvPr/>
        </p:nvGrpSpPr>
        <p:grpSpPr>
          <a:xfrm>
            <a:off x="1619672" y="3068960"/>
            <a:ext cx="5616624" cy="1296144"/>
            <a:chOff x="1619672" y="3789040"/>
            <a:chExt cx="5616624" cy="1296144"/>
          </a:xfrm>
        </p:grpSpPr>
        <p:cxnSp>
          <p:nvCxnSpPr>
            <p:cNvPr id="31" name="Connettore 1 30"/>
            <p:cNvCxnSpPr/>
            <p:nvPr/>
          </p:nvCxnSpPr>
          <p:spPr>
            <a:xfrm>
              <a:off x="1619672" y="4437112"/>
              <a:ext cx="5616624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Gruppo 44"/>
            <p:cNvGrpSpPr/>
            <p:nvPr/>
          </p:nvGrpSpPr>
          <p:grpSpPr>
            <a:xfrm>
              <a:off x="2123728" y="3789040"/>
              <a:ext cx="4536504" cy="432048"/>
              <a:chOff x="2123728" y="3789040"/>
              <a:chExt cx="4536504" cy="432048"/>
            </a:xfrm>
          </p:grpSpPr>
          <p:cxnSp>
            <p:nvCxnSpPr>
              <p:cNvPr id="33" name="Connettore 2 32"/>
              <p:cNvCxnSpPr/>
              <p:nvPr/>
            </p:nvCxnSpPr>
            <p:spPr>
              <a:xfrm flipV="1">
                <a:off x="2123728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ttore 2 33"/>
              <p:cNvCxnSpPr/>
              <p:nvPr/>
            </p:nvCxnSpPr>
            <p:spPr>
              <a:xfrm flipV="1">
                <a:off x="2555776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ttore 2 34"/>
              <p:cNvCxnSpPr/>
              <p:nvPr/>
            </p:nvCxnSpPr>
            <p:spPr>
              <a:xfrm flipV="1">
                <a:off x="2987824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ttore 2 35"/>
              <p:cNvCxnSpPr/>
              <p:nvPr/>
            </p:nvCxnSpPr>
            <p:spPr>
              <a:xfrm flipV="1">
                <a:off x="3347864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ttore 2 36"/>
              <p:cNvCxnSpPr/>
              <p:nvPr/>
            </p:nvCxnSpPr>
            <p:spPr>
              <a:xfrm flipV="1">
                <a:off x="3707904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ttore 2 37"/>
              <p:cNvCxnSpPr/>
              <p:nvPr/>
            </p:nvCxnSpPr>
            <p:spPr>
              <a:xfrm flipV="1">
                <a:off x="4067944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ttore 2 38"/>
              <p:cNvCxnSpPr/>
              <p:nvPr/>
            </p:nvCxnSpPr>
            <p:spPr>
              <a:xfrm flipV="1">
                <a:off x="4499992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ttore 2 39"/>
              <p:cNvCxnSpPr/>
              <p:nvPr/>
            </p:nvCxnSpPr>
            <p:spPr>
              <a:xfrm flipV="1">
                <a:off x="4932040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ttore 2 40"/>
              <p:cNvCxnSpPr/>
              <p:nvPr/>
            </p:nvCxnSpPr>
            <p:spPr>
              <a:xfrm flipV="1">
                <a:off x="5364088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ttore 2 41"/>
              <p:cNvCxnSpPr/>
              <p:nvPr/>
            </p:nvCxnSpPr>
            <p:spPr>
              <a:xfrm flipV="1">
                <a:off x="5796136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ttore 2 42"/>
              <p:cNvCxnSpPr/>
              <p:nvPr/>
            </p:nvCxnSpPr>
            <p:spPr>
              <a:xfrm flipV="1">
                <a:off x="6228184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ttore 2 43"/>
              <p:cNvCxnSpPr/>
              <p:nvPr/>
            </p:nvCxnSpPr>
            <p:spPr>
              <a:xfrm flipV="1">
                <a:off x="6660232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uppo 45"/>
            <p:cNvGrpSpPr/>
            <p:nvPr/>
          </p:nvGrpSpPr>
          <p:grpSpPr>
            <a:xfrm rot="10800000">
              <a:off x="2123728" y="4653136"/>
              <a:ext cx="4536504" cy="432048"/>
              <a:chOff x="2123728" y="3789040"/>
              <a:chExt cx="4536504" cy="432048"/>
            </a:xfrm>
          </p:grpSpPr>
          <p:cxnSp>
            <p:nvCxnSpPr>
              <p:cNvPr id="47" name="Connettore 2 46"/>
              <p:cNvCxnSpPr/>
              <p:nvPr/>
            </p:nvCxnSpPr>
            <p:spPr>
              <a:xfrm flipV="1">
                <a:off x="2123728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ttore 2 47"/>
              <p:cNvCxnSpPr/>
              <p:nvPr/>
            </p:nvCxnSpPr>
            <p:spPr>
              <a:xfrm flipV="1">
                <a:off x="2555776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ttore 2 48"/>
              <p:cNvCxnSpPr/>
              <p:nvPr/>
            </p:nvCxnSpPr>
            <p:spPr>
              <a:xfrm flipV="1">
                <a:off x="2987824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ttore 2 49"/>
              <p:cNvCxnSpPr/>
              <p:nvPr/>
            </p:nvCxnSpPr>
            <p:spPr>
              <a:xfrm flipV="1">
                <a:off x="3347864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ttore 2 50"/>
              <p:cNvCxnSpPr/>
              <p:nvPr/>
            </p:nvCxnSpPr>
            <p:spPr>
              <a:xfrm flipV="1">
                <a:off x="3707904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ttore 2 51"/>
              <p:cNvCxnSpPr/>
              <p:nvPr/>
            </p:nvCxnSpPr>
            <p:spPr>
              <a:xfrm flipV="1">
                <a:off x="4067944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ttore 2 52"/>
              <p:cNvCxnSpPr/>
              <p:nvPr/>
            </p:nvCxnSpPr>
            <p:spPr>
              <a:xfrm flipV="1">
                <a:off x="4499992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ttore 2 53"/>
              <p:cNvCxnSpPr/>
              <p:nvPr/>
            </p:nvCxnSpPr>
            <p:spPr>
              <a:xfrm flipV="1">
                <a:off x="4932040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ttore 2 54"/>
              <p:cNvCxnSpPr/>
              <p:nvPr/>
            </p:nvCxnSpPr>
            <p:spPr>
              <a:xfrm flipV="1">
                <a:off x="5364088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ttore 2 55"/>
              <p:cNvCxnSpPr/>
              <p:nvPr/>
            </p:nvCxnSpPr>
            <p:spPr>
              <a:xfrm flipV="1">
                <a:off x="5796136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ttore 2 56"/>
              <p:cNvCxnSpPr/>
              <p:nvPr/>
            </p:nvCxnSpPr>
            <p:spPr>
              <a:xfrm flipV="1">
                <a:off x="6228184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ttore 2 57"/>
              <p:cNvCxnSpPr/>
              <p:nvPr/>
            </p:nvCxnSpPr>
            <p:spPr>
              <a:xfrm flipV="1">
                <a:off x="6660232" y="3789040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95234" name="Object 2"/>
          <p:cNvGraphicFramePr>
            <a:graphicFrameLocks noChangeAspect="1"/>
          </p:cNvGraphicFramePr>
          <p:nvPr/>
        </p:nvGraphicFramePr>
        <p:xfrm>
          <a:off x="3491880" y="4581128"/>
          <a:ext cx="1690688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35" name="Equazione" r:id="rId3" imgW="685800" imgH="431640" progId="Equation.3">
                  <p:embed/>
                </p:oleObj>
              </mc:Choice>
              <mc:Fallback>
                <p:oleObj name="Equazione" r:id="rId3" imgW="68580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4581128"/>
                        <a:ext cx="1690688" cy="9398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2808312"/>
          </a:xfrm>
        </p:spPr>
        <p:txBody>
          <a:bodyPr>
            <a:normAutofit/>
          </a:bodyPr>
          <a:lstStyle/>
          <a:p>
            <a:pPr algn="just"/>
            <a:r>
              <a:rPr lang="it-IT" sz="2400" dirty="0" smtClean="0"/>
              <a:t>Consideriamo il riferimento inerziale </a:t>
            </a:r>
            <a:r>
              <a:rPr lang="it-IT" sz="2400" i="1" dirty="0" smtClean="0"/>
              <a:t>S’</a:t>
            </a:r>
            <a:r>
              <a:rPr lang="it-IT" sz="2400" dirty="0" smtClean="0"/>
              <a:t>, in moto con velocità </a:t>
            </a:r>
            <a:r>
              <a:rPr lang="it-IT" sz="2400" i="1" dirty="0" smtClean="0"/>
              <a:t>u</a:t>
            </a:r>
            <a:r>
              <a:rPr lang="it-IT" sz="2400" dirty="0" smtClean="0"/>
              <a:t> parallelamente alle cariche</a:t>
            </a:r>
            <a:endParaRPr lang="it-IT" sz="2400" i="1" dirty="0" smtClean="0"/>
          </a:p>
          <a:p>
            <a:pPr lvl="0" algn="just"/>
            <a:r>
              <a:rPr lang="it-IT" sz="2400" dirty="0" smtClean="0"/>
              <a:t>In </a:t>
            </a:r>
            <a:r>
              <a:rPr lang="it-IT" sz="2400" i="1" dirty="0" smtClean="0"/>
              <a:t>S’</a:t>
            </a:r>
            <a:r>
              <a:rPr lang="it-IT" sz="2400" dirty="0" smtClean="0"/>
              <a:t>, oltre al campo elettrico </a:t>
            </a:r>
            <a:r>
              <a:rPr lang="it-IT" sz="2400" i="1" dirty="0" smtClean="0"/>
              <a:t>E’</a:t>
            </a:r>
            <a:r>
              <a:rPr lang="it-IT" sz="2400" dirty="0" smtClean="0"/>
              <a:t>, si osserva anche </a:t>
            </a:r>
            <a:r>
              <a:rPr lang="it-IT" sz="2400" i="1" dirty="0" smtClean="0"/>
              <a:t>B’</a:t>
            </a:r>
            <a:r>
              <a:rPr lang="it-IT" sz="2400" dirty="0" smtClean="0"/>
              <a:t> (le cariche in moto si comportano come corrente)</a:t>
            </a:r>
          </a:p>
          <a:p>
            <a:pPr lvl="0" algn="just"/>
            <a:r>
              <a:rPr lang="it-IT" sz="2400" dirty="0" smtClean="0"/>
              <a:t>Per determinare E’ è sufficiente considerare la “contrazione delle lunghezze” che modifica la densità di carica lineare</a:t>
            </a:r>
          </a:p>
        </p:txBody>
      </p:sp>
      <p:graphicFrame>
        <p:nvGraphicFramePr>
          <p:cNvPr id="95234" name="Object 2"/>
          <p:cNvGraphicFramePr>
            <a:graphicFrameLocks noChangeAspect="1"/>
          </p:cNvGraphicFramePr>
          <p:nvPr/>
        </p:nvGraphicFramePr>
        <p:xfrm>
          <a:off x="1619672" y="3501008"/>
          <a:ext cx="607377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60" name="Equazione" r:id="rId3" imgW="2463480" imgH="431640" progId="Equation.3">
                  <p:embed/>
                </p:oleObj>
              </mc:Choice>
              <mc:Fallback>
                <p:oleObj name="Equazione" r:id="rId3" imgW="2463480" imgH="431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3501008"/>
                        <a:ext cx="6073775" cy="9398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Segnaposto contenuto 2"/>
          <p:cNvSpPr txBox="1">
            <a:spLocks/>
          </p:cNvSpPr>
          <p:nvPr/>
        </p:nvSpPr>
        <p:spPr>
          <a:xfrm>
            <a:off x="611560" y="4509120"/>
            <a:ext cx="8229600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 determinare </a:t>
            </a:r>
            <a:r>
              <a:rPr kumimoji="0" lang="it-IT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B’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ci serve l’intensità di corrente</a:t>
            </a:r>
            <a:endParaRPr kumimoji="0" lang="it-IT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it-IT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6259" name="Object 3"/>
          <p:cNvGraphicFramePr>
            <a:graphicFrameLocks noChangeAspect="1"/>
          </p:cNvGraphicFramePr>
          <p:nvPr/>
        </p:nvGraphicFramePr>
        <p:xfrm>
          <a:off x="2582863" y="5084763"/>
          <a:ext cx="3298825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61" name="Equazione" r:id="rId5" imgW="1333440" imgH="393480" progId="Equation.3">
                  <p:embed/>
                </p:oleObj>
              </mc:Choice>
              <mc:Fallback>
                <p:oleObj name="Equazione" r:id="rId5" imgW="13334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2863" y="5084763"/>
                        <a:ext cx="3298825" cy="8509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96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064"/>
          </a:xfrm>
        </p:spPr>
        <p:txBody>
          <a:bodyPr>
            <a:normAutofit/>
          </a:bodyPr>
          <a:lstStyle/>
          <a:p>
            <a:pPr algn="just"/>
            <a:r>
              <a:rPr lang="it-IT" sz="2400" dirty="0" smtClean="0"/>
              <a:t>Quindi il campo B’, secondo l’usuale legge di </a:t>
            </a:r>
            <a:r>
              <a:rPr lang="it-IT" sz="2400" dirty="0" err="1" smtClean="0"/>
              <a:t>Biot</a:t>
            </a:r>
            <a:r>
              <a:rPr lang="it-IT" sz="2400" dirty="0" smtClean="0"/>
              <a:t>, sarà:</a:t>
            </a:r>
          </a:p>
        </p:txBody>
      </p:sp>
      <p:graphicFrame>
        <p:nvGraphicFramePr>
          <p:cNvPr id="95234" name="Object 2"/>
          <p:cNvGraphicFramePr>
            <a:graphicFrameLocks noChangeAspect="1"/>
          </p:cNvGraphicFramePr>
          <p:nvPr/>
        </p:nvGraphicFramePr>
        <p:xfrm>
          <a:off x="2627784" y="3068960"/>
          <a:ext cx="3849688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286" name="Equazione" r:id="rId3" imgW="1562040" imgH="393480" progId="Equation.3">
                  <p:embed/>
                </p:oleObj>
              </mc:Choice>
              <mc:Fallback>
                <p:oleObj name="Equazione" r:id="rId3" imgW="156204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3068960"/>
                        <a:ext cx="3849688" cy="8572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Segnaposto contenuto 2"/>
          <p:cNvSpPr txBox="1">
            <a:spLocks/>
          </p:cNvSpPr>
          <p:nvPr/>
        </p:nvSpPr>
        <p:spPr>
          <a:xfrm>
            <a:off x="611560" y="2492896"/>
            <a:ext cx="8229600" cy="5040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Riassumendo e utilizzando la relazione </a:t>
            </a:r>
            <a:endParaRPr kumimoji="0" lang="it-IT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it-IT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6259" name="Object 3"/>
          <p:cNvGraphicFramePr>
            <a:graphicFrameLocks noChangeAspect="1"/>
          </p:cNvGraphicFramePr>
          <p:nvPr/>
        </p:nvGraphicFramePr>
        <p:xfrm>
          <a:off x="6516216" y="2343670"/>
          <a:ext cx="1368152" cy="7972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287" name="Equazione" r:id="rId5" imgW="647640" imgH="431640" progId="Equation.3">
                  <p:embed/>
                </p:oleObj>
              </mc:Choice>
              <mc:Fallback>
                <p:oleObj name="Equazione" r:id="rId5" imgW="647640" imgH="431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2343670"/>
                        <a:ext cx="1368152" cy="79729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284" name="Object 4"/>
          <p:cNvGraphicFramePr>
            <a:graphicFrameLocks noChangeAspect="1"/>
          </p:cNvGraphicFramePr>
          <p:nvPr/>
        </p:nvGraphicFramePr>
        <p:xfrm>
          <a:off x="1938338" y="1439863"/>
          <a:ext cx="5043487" cy="858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288" name="Equazione" r:id="rId7" imgW="2044440" imgH="393480" progId="Equation.3">
                  <p:embed/>
                </p:oleObj>
              </mc:Choice>
              <mc:Fallback>
                <p:oleObj name="Equazione" r:id="rId7" imgW="204444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8338" y="1439863"/>
                        <a:ext cx="5043487" cy="85883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egnaposto contenuto 2"/>
          <p:cNvSpPr txBox="1">
            <a:spLocks/>
          </p:cNvSpPr>
          <p:nvPr/>
        </p:nvSpPr>
        <p:spPr>
          <a:xfrm>
            <a:off x="683568" y="4005064"/>
            <a:ext cx="8229600" cy="108012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E’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è perpendicolare alla distribuzione come </a:t>
            </a:r>
            <a:r>
              <a:rPr lang="it-IT" i="1" dirty="0" smtClean="0">
                <a:cs typeface="Times New Roman" pitchFamily="18" charset="0"/>
              </a:rPr>
              <a:t>E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lang="it-IT" i="1" dirty="0" smtClean="0">
                <a:cs typeface="Times New Roman" pitchFamily="18" charset="0"/>
              </a:rPr>
              <a:t>B’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è perpendicolare sia alla direzione della distribuzione che a quella di </a:t>
            </a:r>
            <a:r>
              <a:rPr lang="it-IT" i="1" dirty="0" smtClean="0">
                <a:cs typeface="Times New Roman" pitchFamily="18" charset="0"/>
              </a:rPr>
              <a:t>E’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quindi,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vettorialmente</a:t>
            </a:r>
            <a:endParaRPr kumimoji="0" lang="it-IT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it-IT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7285" name="Object 2"/>
          <p:cNvGraphicFramePr>
            <a:graphicFrameLocks noChangeAspect="1"/>
          </p:cNvGraphicFramePr>
          <p:nvPr/>
        </p:nvGraphicFramePr>
        <p:xfrm>
          <a:off x="2449513" y="5300663"/>
          <a:ext cx="4351337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289" name="Equazione" r:id="rId9" imgW="1765080" imgH="393480" progId="Equation.3">
                  <p:embed/>
                </p:oleObj>
              </mc:Choice>
              <mc:Fallback>
                <p:oleObj name="Equazione" r:id="rId9" imgW="176508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9513" y="5300663"/>
                        <a:ext cx="4351337" cy="8572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6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6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6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egnaposto contenuto 2"/>
          <p:cNvSpPr txBox="1">
            <a:spLocks/>
          </p:cNvSpPr>
          <p:nvPr/>
        </p:nvSpPr>
        <p:spPr>
          <a:xfrm>
            <a:off x="611560" y="1628800"/>
            <a:ext cx="8229600" cy="5040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È possibile dimostrare che</a:t>
            </a:r>
            <a:r>
              <a:rPr kumimoji="0" lang="it-IT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generale</a:t>
            </a:r>
            <a:endParaRPr kumimoji="0" lang="it-IT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it-IT" sz="2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7285" name="Object 2"/>
          <p:cNvGraphicFramePr>
            <a:graphicFrameLocks noChangeAspect="1"/>
          </p:cNvGraphicFramePr>
          <p:nvPr/>
        </p:nvGraphicFramePr>
        <p:xfrm>
          <a:off x="1547664" y="2492896"/>
          <a:ext cx="5634037" cy="154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4" name="Equazione" r:id="rId3" imgW="2286000" imgH="711000" progId="Equation.3">
                  <p:embed/>
                </p:oleObj>
              </mc:Choice>
              <mc:Fallback>
                <p:oleObj name="Equazione" r:id="rId3" imgW="2286000" imgH="7110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2492896"/>
                        <a:ext cx="5634037" cy="154781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olo 9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r>
              <a:rPr lang="it-IT" dirty="0" smtClean="0"/>
              <a:t>Generalizzando</a:t>
            </a:r>
            <a:endParaRPr lang="it-IT" dirty="0"/>
          </a:p>
        </p:txBody>
      </p:sp>
      <p:sp>
        <p:nvSpPr>
          <p:cNvPr id="12" name="Segnaposto contenuto 2"/>
          <p:cNvSpPr txBox="1">
            <a:spLocks/>
          </p:cNvSpPr>
          <p:nvPr/>
        </p:nvSpPr>
        <p:spPr>
          <a:xfrm>
            <a:off x="662880" y="4365104"/>
            <a:ext cx="8229600" cy="151216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Ove i simboli || e 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 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indicano le componenti parallele e perpendicolari al moto relativo (cioè alla direzione di </a:t>
            </a:r>
            <a:r>
              <a:rPr kumimoji="0" lang="it-IT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v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endParaRPr kumimoji="0" lang="it-IT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it-IT" sz="2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28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3034655"/>
              </p:ext>
            </p:extLst>
          </p:nvPr>
        </p:nvGraphicFramePr>
        <p:xfrm>
          <a:off x="695325" y="1989138"/>
          <a:ext cx="7794625" cy="149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27" name="Equazione" r:id="rId3" imgW="3162240" imgH="685800" progId="Equation.3">
                  <p:embed/>
                </p:oleObj>
              </mc:Choice>
              <mc:Fallback>
                <p:oleObj name="Equazione" r:id="rId3" imgW="3162240" imgH="685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325" y="1989138"/>
                        <a:ext cx="7794625" cy="14922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olo 9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r>
              <a:rPr lang="it-IT" dirty="0" smtClean="0"/>
              <a:t>In alternativa</a:t>
            </a:r>
            <a:endParaRPr lang="it-IT" dirty="0"/>
          </a:p>
        </p:txBody>
      </p:sp>
      <p:sp>
        <p:nvSpPr>
          <p:cNvPr id="12" name="Segnaposto contenuto 2"/>
          <p:cNvSpPr txBox="1">
            <a:spLocks/>
          </p:cNvSpPr>
          <p:nvPr/>
        </p:nvSpPr>
        <p:spPr>
          <a:xfrm>
            <a:off x="467544" y="3789040"/>
            <a:ext cx="8229600" cy="194421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Anche le componenti di </a:t>
            </a:r>
            <a:r>
              <a:rPr kumimoji="0" lang="it-IT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E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 </a:t>
            </a:r>
            <a:r>
              <a:rPr kumimoji="0" lang="it-IT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B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it-IT" sz="2800" dirty="0" smtClean="0">
                <a:latin typeface="+mn-lt"/>
              </a:rPr>
              <a:t>hanno </a:t>
            </a:r>
            <a:r>
              <a:rPr lang="it-IT" sz="2800" dirty="0" smtClean="0">
                <a:latin typeface="+mn-lt"/>
              </a:rPr>
              <a:t>comportamento analogo a quello delle coordinate spazio </a:t>
            </a:r>
            <a:r>
              <a:rPr lang="it-IT" sz="2800" dirty="0" smtClean="0">
                <a:latin typeface="+mn-lt"/>
              </a:rPr>
              <a:t>– temporali (ci sarà utile)</a:t>
            </a:r>
            <a:endParaRPr kumimoji="0" lang="it-IT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it-IT" sz="2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r>
              <a:rPr lang="it-IT" dirty="0" smtClean="0"/>
              <a:t>Esempio/problema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3600400"/>
          </a:xfrm>
        </p:spPr>
        <p:txBody>
          <a:bodyPr>
            <a:normAutofit/>
          </a:bodyPr>
          <a:lstStyle/>
          <a:p>
            <a:r>
              <a:rPr lang="it-IT" sz="2400" dirty="0" smtClean="0"/>
              <a:t>Applichiamo quanto visto al caso di una spira quadrata che venga estratta a velocità costante da un campo magnetico uniforme</a:t>
            </a:r>
          </a:p>
          <a:p>
            <a:r>
              <a:rPr lang="it-IT" sz="2400" dirty="0" smtClean="0"/>
              <a:t>Analizziamo nel sistema S solidale al campo e poi nel sistema S’ solidale alla spira</a:t>
            </a:r>
          </a:p>
          <a:p>
            <a:r>
              <a:rPr lang="it-IT" sz="2400" dirty="0" smtClean="0"/>
              <a:t>Troveremo che la forza che agisce su una carica nella spira in S è diversa da quella che agisce in S’ (per la risoluzione vedi dispense)</a:t>
            </a:r>
          </a:p>
          <a:p>
            <a:r>
              <a:rPr lang="it-IT" sz="2400" dirty="0" smtClean="0">
                <a:solidFill>
                  <a:srgbClr val="FF0000"/>
                </a:solidFill>
              </a:rPr>
              <a:t>Le forze non sono più degli invarianti</a:t>
            </a:r>
            <a:r>
              <a:rPr lang="it-IT" sz="2400" dirty="0" smtClean="0"/>
              <a:t>!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r>
              <a:rPr lang="it-IT" dirty="0" smtClean="0"/>
              <a:t>Il 2° principio non funziona…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1152128"/>
          </a:xfrm>
        </p:spPr>
        <p:txBody>
          <a:bodyPr/>
          <a:lstStyle/>
          <a:p>
            <a:r>
              <a:rPr lang="it-IT" dirty="0" smtClean="0"/>
              <a:t>Quale d.d.p. sarebbe sufficiente per accelerare un elettrone sino alla velocità </a:t>
            </a:r>
            <a:r>
              <a:rPr lang="it-IT" i="1" dirty="0" smtClean="0"/>
              <a:t>c</a:t>
            </a:r>
            <a:r>
              <a:rPr lang="it-IT" dirty="0" smtClean="0"/>
              <a:t> (classicamente)?</a:t>
            </a:r>
            <a:endParaRPr lang="it-IT" dirty="0"/>
          </a:p>
        </p:txBody>
      </p:sp>
      <p:graphicFrame>
        <p:nvGraphicFramePr>
          <p:cNvPr id="69634" name="Object 2"/>
          <p:cNvGraphicFramePr>
            <a:graphicFrameLocks noChangeAspect="1"/>
          </p:cNvGraphicFramePr>
          <p:nvPr/>
        </p:nvGraphicFramePr>
        <p:xfrm>
          <a:off x="1763688" y="2492896"/>
          <a:ext cx="5565775" cy="295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8" name="Equazione" r:id="rId3" imgW="2578100" imgH="1447800" progId="Equation.3">
                  <p:embed/>
                </p:oleObj>
              </mc:Choice>
              <mc:Fallback>
                <p:oleObj name="Equazione" r:id="rId3" imgW="2578100" imgH="14478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2492896"/>
                        <a:ext cx="5565775" cy="29591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457200" y="5517232"/>
            <a:ext cx="8229600" cy="10355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filmato PSSC sulla «velocità limite, simulazione di 2^ prova.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Necessità di ridefinire l’impulso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Nella meccanica classica la </a:t>
            </a:r>
            <a:r>
              <a:rPr lang="it-IT" dirty="0" smtClean="0">
                <a:solidFill>
                  <a:srgbClr val="FF0000"/>
                </a:solidFill>
              </a:rPr>
              <a:t>conservazione della quantità di moto </a:t>
            </a:r>
            <a:r>
              <a:rPr lang="it-IT" dirty="0" smtClean="0"/>
              <a:t>è un principio fondamentale</a:t>
            </a:r>
          </a:p>
          <a:p>
            <a:r>
              <a:rPr lang="it-IT" dirty="0" smtClean="0"/>
              <a:t>Il principio si applica in particolare negli urti tra particelle (nei quali sono coinvolte “forze di contatto”, le uniche accettabili in relatività speciale essendo locali)</a:t>
            </a:r>
          </a:p>
          <a:p>
            <a:r>
              <a:rPr lang="it-IT" dirty="0" smtClean="0"/>
              <a:t>Se si utilizza </a:t>
            </a:r>
            <a:r>
              <a:rPr lang="it-IT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it-IT" b="1" i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smtClean="0"/>
              <a:t>la conservazione della quantità di moto </a:t>
            </a:r>
            <a:r>
              <a:rPr lang="it-IT" dirty="0" smtClean="0">
                <a:solidFill>
                  <a:srgbClr val="FF0000"/>
                </a:solidFill>
              </a:rPr>
              <a:t>non è invariante sotto trasformazioni di </a:t>
            </a:r>
            <a:r>
              <a:rPr lang="it-IT" dirty="0" err="1" smtClean="0">
                <a:solidFill>
                  <a:srgbClr val="FF0000"/>
                </a:solidFill>
              </a:rPr>
              <a:t>Lorentz</a:t>
            </a:r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>
            <a:normAutofit/>
          </a:bodyPr>
          <a:lstStyle/>
          <a:p>
            <a:r>
              <a:rPr lang="it-IT" dirty="0" smtClean="0"/>
              <a:t>Esempio introduttivo qualitativo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3096344"/>
          </a:xfrm>
        </p:spPr>
        <p:txBody>
          <a:bodyPr>
            <a:normAutofit/>
          </a:bodyPr>
          <a:lstStyle/>
          <a:p>
            <a:r>
              <a:rPr lang="it-IT" sz="2400" dirty="0" smtClean="0">
                <a:solidFill>
                  <a:srgbClr val="00B0F0"/>
                </a:solidFill>
              </a:rPr>
              <a:t>Classicamente</a:t>
            </a:r>
            <a:r>
              <a:rPr lang="it-IT" sz="2400" dirty="0" smtClean="0"/>
              <a:t> se si considera l’urto elastico tra due particelle con la stessa massa nel RI in cui una è ferma si dimostra (vedi dispense)  che applicando la conservazione della quantità di moto e dell’energia, dopo l’urto le due velocità sono tra loro perpendicolari</a:t>
            </a:r>
          </a:p>
          <a:p>
            <a:r>
              <a:rPr lang="it-IT" sz="2400" dirty="0" smtClean="0"/>
              <a:t>Ma </a:t>
            </a:r>
            <a:r>
              <a:rPr lang="it-IT" sz="2400" dirty="0" smtClean="0">
                <a:solidFill>
                  <a:srgbClr val="FF0000"/>
                </a:solidFill>
              </a:rPr>
              <a:t>sperimentalmente</a:t>
            </a:r>
            <a:r>
              <a:rPr lang="it-IT" sz="2400" dirty="0" smtClean="0"/>
              <a:t> si osserva negli urti di un elettrone (relativistico) su un elettrone in quiete che ciò non avviene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124744"/>
            <a:ext cx="8219256" cy="20882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600" dirty="0" smtClean="0">
                <a:latin typeface="Times New Roman" pitchFamily="18" charset="0"/>
                <a:cs typeface="Times New Roman" pitchFamily="18" charset="0"/>
              </a:rPr>
              <a:t>Consideriamo un </a:t>
            </a:r>
            <a:r>
              <a:rPr lang="it-IT" sz="2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urto elastico </a:t>
            </a:r>
            <a:r>
              <a:rPr lang="it-IT" sz="2600" dirty="0" smtClean="0">
                <a:latin typeface="Times New Roman" pitchFamily="18" charset="0"/>
                <a:cs typeface="Times New Roman" pitchFamily="18" charset="0"/>
              </a:rPr>
              <a:t>tra due </a:t>
            </a:r>
            <a:r>
              <a:rPr lang="it-IT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particelle identiche </a:t>
            </a:r>
            <a:r>
              <a:rPr lang="it-IT" sz="2600" dirty="0" smtClean="0">
                <a:latin typeface="Times New Roman" pitchFamily="18" charset="0"/>
                <a:cs typeface="Times New Roman" pitchFamily="18" charset="0"/>
              </a:rPr>
              <a:t>che abbiano velocità opposte (</a:t>
            </a:r>
            <a:r>
              <a:rPr lang="it-IT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caso semplice</a:t>
            </a:r>
            <a:r>
              <a:rPr lang="it-IT" sz="2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 algn="just">
              <a:buNone/>
            </a:pPr>
            <a:r>
              <a:rPr lang="it-IT" sz="2400" dirty="0" smtClean="0"/>
              <a:t>Indichiamo con </a:t>
            </a:r>
            <a:r>
              <a:rPr lang="it-IT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it-IT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sz="2400" baseline="-25000" dirty="0" smtClean="0"/>
              <a:t> </a:t>
            </a:r>
            <a:r>
              <a:rPr lang="it-IT" sz="2400" dirty="0" smtClean="0"/>
              <a:t>e </a:t>
            </a:r>
            <a:r>
              <a:rPr lang="it-IT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it-IT" sz="24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2400" dirty="0" smtClean="0"/>
              <a:t> le velocità prima dell’urto e con </a:t>
            </a:r>
            <a:r>
              <a:rPr lang="it-IT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it-IT" sz="24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sz="2400" dirty="0" smtClean="0"/>
              <a:t> e </a:t>
            </a:r>
            <a:r>
              <a:rPr lang="it-IT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it-IT" sz="2400" baseline="-25000" dirty="0" smtClean="0">
                <a:solidFill>
                  <a:srgbClr val="FF0000"/>
                </a:solidFill>
              </a:rPr>
              <a:t>2</a:t>
            </a:r>
            <a:r>
              <a:rPr lang="it-IT" sz="2400" dirty="0" smtClean="0"/>
              <a:t> le velocità dopo l’urto. Nel sistema di riferimento </a:t>
            </a:r>
            <a:r>
              <a:rPr lang="it-IT" sz="2400" i="1" dirty="0" smtClean="0"/>
              <a:t>S</a:t>
            </a:r>
            <a:r>
              <a:rPr lang="it-IT" sz="2400" dirty="0" smtClean="0"/>
              <a:t> le velocità delle particelle formano angoli di 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45°</a:t>
            </a:r>
            <a:r>
              <a:rPr lang="it-IT" sz="2400" dirty="0" smtClean="0"/>
              <a:t> con gli assi.</a:t>
            </a:r>
            <a:endParaRPr lang="it-IT" sz="2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991697" y="5599343"/>
            <a:ext cx="468342" cy="41840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it-IT" sz="1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cs typeface="Times New Roman" pitchFamily="18" charset="0"/>
              </a:rPr>
              <a:t>V</a:t>
            </a:r>
            <a:r>
              <a:rPr kumimoji="0" lang="it-IT" sz="1200" b="0" i="0" u="none" strike="noStrike" cap="none" normalizeH="0" baseline="-25000" dirty="0" smtClean="0">
                <a:ln>
                  <a:noFill/>
                </a:ln>
                <a:solidFill>
                  <a:srgbClr val="0070C0"/>
                </a:solidFill>
                <a:effectLst/>
                <a:cs typeface="Times New Roman" pitchFamily="18" charset="0"/>
              </a:rPr>
              <a:t>1</a:t>
            </a:r>
            <a:endParaRPr kumimoji="0" lang="it-IT" sz="1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cs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6728" y="4188495"/>
            <a:ext cx="541016" cy="4564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it-IT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itchFamily="18" charset="0"/>
              </a:rPr>
              <a:t>W</a:t>
            </a:r>
            <a:r>
              <a:rPr kumimoji="0" lang="it-IT" sz="1200" b="0" i="0" u="none" strike="noStrike" cap="none" normalizeH="0" baseline="-2500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itchFamily="18" charset="0"/>
              </a:rPr>
              <a:t>2</a:t>
            </a:r>
            <a:endParaRPr kumimoji="0" lang="it-IT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Times New Roman" pitchFamily="18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816920" y="3356992"/>
            <a:ext cx="314920" cy="3518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it-IT" sz="1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y</a:t>
            </a:r>
            <a:endParaRPr kumimoji="0" lang="it-IT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635896" y="3924854"/>
            <a:ext cx="460268" cy="38036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it-IT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itchFamily="18" charset="0"/>
              </a:rPr>
              <a:t>V</a:t>
            </a:r>
            <a:r>
              <a:rPr kumimoji="0" lang="it-IT" sz="1200" b="0" i="0" u="none" strike="noStrike" cap="none" normalizeH="0" baseline="-2500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itchFamily="18" charset="0"/>
              </a:rPr>
              <a:t>2</a:t>
            </a:r>
            <a:endParaRPr kumimoji="0" lang="it-IT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Times New Roman" pitchFamily="18" charset="0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648754" y="4867139"/>
            <a:ext cx="355294" cy="30429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it-IT" sz="1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x</a:t>
            </a:r>
            <a:endParaRPr kumimoji="0" lang="it-IT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347864" y="5293006"/>
            <a:ext cx="448155" cy="40509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it-IT" sz="1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cs typeface="Times New Roman" pitchFamily="18" charset="0"/>
              </a:rPr>
              <a:t>W</a:t>
            </a:r>
            <a:r>
              <a:rPr kumimoji="0" lang="it-IT" sz="1200" b="0" i="0" u="none" strike="noStrike" cap="none" normalizeH="0" baseline="-25000" dirty="0" smtClean="0">
                <a:ln>
                  <a:noFill/>
                </a:ln>
                <a:solidFill>
                  <a:srgbClr val="0070C0"/>
                </a:solidFill>
                <a:effectLst/>
                <a:cs typeface="Times New Roman" pitchFamily="18" charset="0"/>
              </a:rPr>
              <a:t>1</a:t>
            </a:r>
            <a:endParaRPr kumimoji="0" lang="it-IT" sz="1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cs typeface="Times New Roman" pitchFamily="18" charset="0"/>
            </a:endParaRPr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683568" y="4891863"/>
            <a:ext cx="4104456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2736200" y="3420798"/>
            <a:ext cx="0" cy="288032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triangle" w="med" len="med"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3727794" y="4505791"/>
            <a:ext cx="419893" cy="31380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</a:t>
            </a: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Connettore 2 17"/>
          <p:cNvCxnSpPr/>
          <p:nvPr/>
        </p:nvCxnSpPr>
        <p:spPr>
          <a:xfrm rot="8100000">
            <a:off x="2459369" y="4273289"/>
            <a:ext cx="18002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rot="18900000">
            <a:off x="1212023" y="5520635"/>
            <a:ext cx="1800200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 rot="2700000">
            <a:off x="2436159" y="5497425"/>
            <a:ext cx="1800200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 rot="13500000">
            <a:off x="1212023" y="4273289"/>
            <a:ext cx="18002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2303" name="Object 15"/>
          <p:cNvGraphicFramePr>
            <a:graphicFrameLocks noChangeAspect="1"/>
          </p:cNvGraphicFramePr>
          <p:nvPr/>
        </p:nvGraphicFramePr>
        <p:xfrm>
          <a:off x="0" y="0"/>
          <a:ext cx="1485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name="Equazione" r:id="rId3" imgW="1485900" imgH="228600" progId="Equation.3">
                  <p:embed/>
                </p:oleObj>
              </mc:Choice>
              <mc:Fallback>
                <p:oleObj name="Equazione" r:id="rId3" imgW="1485900" imgH="228600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8590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05" name="Object 17"/>
          <p:cNvGraphicFramePr>
            <a:graphicFrameLocks noChangeAspect="1"/>
          </p:cNvGraphicFramePr>
          <p:nvPr/>
        </p:nvGraphicFramePr>
        <p:xfrm>
          <a:off x="5004048" y="3429000"/>
          <a:ext cx="2973338" cy="58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Equazione" r:id="rId5" imgW="1511300" imgH="241300" progId="Equation.3">
                  <p:embed/>
                </p:oleObj>
              </mc:Choice>
              <mc:Fallback>
                <p:oleObj name="Equazione" r:id="rId5" imgW="1511300" imgH="241300" progId="Equation.3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3429000"/>
                        <a:ext cx="2973338" cy="58071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06" name="Object 18"/>
          <p:cNvGraphicFramePr>
            <a:graphicFrameLocks noChangeAspect="1"/>
          </p:cNvGraphicFramePr>
          <p:nvPr/>
        </p:nvGraphicFramePr>
        <p:xfrm>
          <a:off x="4979988" y="4076700"/>
          <a:ext cx="302260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Equazione" r:id="rId7" imgW="1536700" imgH="241300" progId="Equation.3">
                  <p:embed/>
                </p:oleObj>
              </mc:Choice>
              <mc:Fallback>
                <p:oleObj name="Equazione" r:id="rId7" imgW="1536700" imgH="241300" progId="Equation.3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9988" y="4076700"/>
                        <a:ext cx="3022600" cy="5810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CasellaDiTesto 27"/>
          <p:cNvSpPr txBox="1"/>
          <p:nvPr/>
        </p:nvSpPr>
        <p:spPr>
          <a:xfrm>
            <a:off x="5148064" y="4941168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Soddisfa </a:t>
            </a:r>
            <a:r>
              <a:rPr lang="it-IT" dirty="0" smtClean="0">
                <a:solidFill>
                  <a:srgbClr val="FF0000"/>
                </a:solidFill>
              </a:rPr>
              <a:t>Conservazione della Quantità di moto </a:t>
            </a:r>
            <a:r>
              <a:rPr lang="it-IT" dirty="0" smtClean="0"/>
              <a:t>e dell’</a:t>
            </a:r>
            <a:r>
              <a:rPr lang="it-IT" dirty="0" smtClean="0">
                <a:solidFill>
                  <a:srgbClr val="0070C0"/>
                </a:solidFill>
              </a:rPr>
              <a:t>Energia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23" name="Tito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675457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Urto elastico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2290" grpId="0" animBg="1"/>
      <p:bldP spid="12291" grpId="0" animBg="1"/>
      <p:bldP spid="12293" grpId="0" animBg="1"/>
      <p:bldP spid="12295" grpId="0" animBg="1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124744"/>
            <a:ext cx="8219256" cy="2736304"/>
          </a:xfrm>
        </p:spPr>
        <p:txBody>
          <a:bodyPr>
            <a:normAutofit lnSpcReduction="10000"/>
          </a:bodyPr>
          <a:lstStyle/>
          <a:p>
            <a:pPr marL="360363" indent="-277813" algn="just"/>
            <a:r>
              <a:rPr lang="it-IT" sz="2600" dirty="0" smtClean="0">
                <a:latin typeface="Times New Roman" pitchFamily="18" charset="0"/>
                <a:cs typeface="Times New Roman" pitchFamily="18" charset="0"/>
              </a:rPr>
              <a:t>Osserviamo lo stesso urto in S’ che trasla rispetto a </a:t>
            </a:r>
            <a:r>
              <a:rPr lang="it-IT" sz="26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it-IT" sz="2600" dirty="0" smtClean="0">
                <a:latin typeface="Times New Roman" pitchFamily="18" charset="0"/>
                <a:cs typeface="Times New Roman" pitchFamily="18" charset="0"/>
              </a:rPr>
              <a:t> nella direzione </a:t>
            </a:r>
            <a:r>
              <a:rPr lang="it-IT" sz="26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600" dirty="0" smtClean="0">
                <a:latin typeface="Times New Roman" pitchFamily="18" charset="0"/>
                <a:cs typeface="Times New Roman" pitchFamily="18" charset="0"/>
              </a:rPr>
              <a:t> con velocità </a:t>
            </a:r>
            <a:r>
              <a:rPr lang="it-IT" sz="2600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it-IT" sz="26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it-IT" sz="2600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it-IT" sz="2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sz="2600" i="1" baseline="-25000" dirty="0" smtClean="0">
                <a:latin typeface="Times New Roman" pitchFamily="18" charset="0"/>
                <a:cs typeface="Times New Roman" pitchFamily="18" charset="0"/>
              </a:rPr>
              <a:t>x</a:t>
            </a:r>
          </a:p>
          <a:p>
            <a:pPr marL="360363" indent="-277813" algn="just"/>
            <a:r>
              <a:rPr lang="it-IT" sz="2600" dirty="0" smtClean="0">
                <a:latin typeface="Times New Roman" pitchFamily="18" charset="0"/>
                <a:cs typeface="Times New Roman" pitchFamily="18" charset="0"/>
              </a:rPr>
              <a:t>La quantità di moto totale (se definita classicamente) si conserva in S’?</a:t>
            </a:r>
          </a:p>
          <a:p>
            <a:pPr marL="360363" indent="-277813" algn="just"/>
            <a:r>
              <a:rPr lang="it-IT" sz="2600" dirty="0" smtClean="0">
                <a:latin typeface="Times New Roman" pitchFamily="18" charset="0"/>
                <a:cs typeface="Times New Roman" pitchFamily="18" charset="0"/>
              </a:rPr>
              <a:t>Applichiamo le trasformazioni relativistiche delle velocità per trovare le componenti prima e dopo l’urto e ricordando che </a:t>
            </a:r>
            <a:r>
              <a:rPr lang="it-IT" sz="2600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it-IT" sz="26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it-IT" sz="2600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it-IT" sz="2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sz="2600" i="1" baseline="-25000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it-IT" sz="2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2303" name="Object 15"/>
          <p:cNvGraphicFramePr>
            <a:graphicFrameLocks noChangeAspect="1"/>
          </p:cNvGraphicFramePr>
          <p:nvPr/>
        </p:nvGraphicFramePr>
        <p:xfrm>
          <a:off x="0" y="0"/>
          <a:ext cx="1485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Equazione" r:id="rId3" imgW="1485900" imgH="228600" progId="Equation.3">
                  <p:embed/>
                </p:oleObj>
              </mc:Choice>
              <mc:Fallback>
                <p:oleObj name="Equazione" r:id="rId3" imgW="1485900" imgH="228600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8590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7" name="Object 5"/>
          <p:cNvGraphicFramePr>
            <a:graphicFrameLocks noChangeAspect="1"/>
          </p:cNvGraphicFramePr>
          <p:nvPr/>
        </p:nvGraphicFramePr>
        <p:xfrm>
          <a:off x="1761604" y="4030637"/>
          <a:ext cx="1730276" cy="119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Equazione" r:id="rId5" imgW="799753" imgH="583947" progId="Equation.3">
                  <p:embed/>
                </p:oleObj>
              </mc:Choice>
              <mc:Fallback>
                <p:oleObj name="Equazione" r:id="rId5" imgW="799753" imgH="583947" progId="Equation.3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1604" y="4030637"/>
                        <a:ext cx="1730276" cy="11985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8" name="Object 6"/>
          <p:cNvGraphicFramePr>
            <a:graphicFrameLocks noChangeAspect="1"/>
          </p:cNvGraphicFramePr>
          <p:nvPr/>
        </p:nvGraphicFramePr>
        <p:xfrm>
          <a:off x="4499992" y="3933056"/>
          <a:ext cx="2376264" cy="1328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Equazione" r:id="rId7" imgW="1002865" imgH="647419" progId="Equation.3">
                  <p:embed/>
                </p:oleObj>
              </mc:Choice>
              <mc:Fallback>
                <p:oleObj name="Equazione" r:id="rId7" imgW="1002865" imgH="647419" progId="Equation.3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3933056"/>
                        <a:ext cx="2376264" cy="132873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124744"/>
            <a:ext cx="8219256" cy="576064"/>
          </a:xfrm>
        </p:spPr>
        <p:txBody>
          <a:bodyPr>
            <a:normAutofit/>
          </a:bodyPr>
          <a:lstStyle/>
          <a:p>
            <a:pPr marL="360363" indent="-277813" algn="just"/>
            <a:r>
              <a:rPr lang="it-IT" sz="2600" b="1" dirty="0" smtClean="0">
                <a:latin typeface="Times New Roman" pitchFamily="18" charset="0"/>
                <a:cs typeface="Times New Roman" pitchFamily="18" charset="0"/>
              </a:rPr>
              <a:t>Asse </a:t>
            </a:r>
            <a:r>
              <a:rPr lang="it-IT" sz="2600" b="1" i="1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it-IT" sz="2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2303" name="Object 15"/>
          <p:cNvGraphicFramePr>
            <a:graphicFrameLocks noChangeAspect="1"/>
          </p:cNvGraphicFramePr>
          <p:nvPr/>
        </p:nvGraphicFramePr>
        <p:xfrm>
          <a:off x="0" y="0"/>
          <a:ext cx="1485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5" name="Equazione" r:id="rId3" imgW="1485900" imgH="228600" progId="Equation.3">
                  <p:embed/>
                </p:oleObj>
              </mc:Choice>
              <mc:Fallback>
                <p:oleObj name="Equazione" r:id="rId3" imgW="1485900" imgH="228600" progId="Equation.3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8590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7" name="Object 5"/>
          <p:cNvGraphicFramePr>
            <a:graphicFrameLocks noChangeAspect="1"/>
          </p:cNvGraphicFramePr>
          <p:nvPr/>
        </p:nvGraphicFramePr>
        <p:xfrm>
          <a:off x="755576" y="2014414"/>
          <a:ext cx="2527300" cy="1198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6" name="Equazione" r:id="rId5" imgW="1167893" imgH="583947" progId="Equation.3">
                  <p:embed/>
                </p:oleObj>
              </mc:Choice>
              <mc:Fallback>
                <p:oleObj name="Equazione" r:id="rId5" imgW="1167893" imgH="583947" progId="Equation.3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014414"/>
                        <a:ext cx="2527300" cy="11985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1" name="Object 5"/>
          <p:cNvGraphicFramePr>
            <a:graphicFrameLocks noChangeAspect="1"/>
          </p:cNvGraphicFramePr>
          <p:nvPr/>
        </p:nvGraphicFramePr>
        <p:xfrm>
          <a:off x="3491880" y="1988840"/>
          <a:ext cx="5137151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7" name="Equazione" r:id="rId7" imgW="2374900" imgH="596900" progId="Equation.3">
                  <p:embed/>
                </p:oleObj>
              </mc:Choice>
              <mc:Fallback>
                <p:oleObj name="Equazione" r:id="rId7" imgW="2374900" imgH="596900" progId="Equation.3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1988840"/>
                        <a:ext cx="5137151" cy="12239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2" name="Object 6"/>
          <p:cNvGraphicFramePr>
            <a:graphicFrameLocks noChangeAspect="1"/>
          </p:cNvGraphicFramePr>
          <p:nvPr/>
        </p:nvGraphicFramePr>
        <p:xfrm>
          <a:off x="3491880" y="3429000"/>
          <a:ext cx="5273675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8" name="Equazione" r:id="rId9" imgW="2438400" imgH="596900" progId="Equation.3">
                  <p:embed/>
                </p:oleObj>
              </mc:Choice>
              <mc:Fallback>
                <p:oleObj name="Equazione" r:id="rId9" imgW="2438400" imgH="596900" progId="Equation.3">
                  <p:embed/>
                  <p:pic>
                    <p:nvPicPr>
                      <p:cNvPr id="0" name="Picture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3429000"/>
                        <a:ext cx="5273675" cy="12239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3" name="Object 5"/>
          <p:cNvGraphicFramePr>
            <a:graphicFrameLocks noChangeAspect="1"/>
          </p:cNvGraphicFramePr>
          <p:nvPr/>
        </p:nvGraphicFramePr>
        <p:xfrm>
          <a:off x="684039" y="3526581"/>
          <a:ext cx="2663825" cy="119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9" name="Equazione" r:id="rId11" imgW="1231366" imgH="583947" progId="Equation.3">
                  <p:embed/>
                </p:oleObj>
              </mc:Choice>
              <mc:Fallback>
                <p:oleObj name="Equazione" r:id="rId11" imgW="1231366" imgH="583947" progId="Equation.3">
                  <p:embed/>
                  <p:pic>
                    <p:nvPicPr>
                      <p:cNvPr id="0" name="Picture 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039" y="3526581"/>
                        <a:ext cx="2663825" cy="11985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Segnaposto contenuto 2"/>
          <p:cNvSpPr txBox="1">
            <a:spLocks/>
          </p:cNvSpPr>
          <p:nvPr/>
        </p:nvSpPr>
        <p:spPr>
          <a:xfrm>
            <a:off x="619944" y="4797152"/>
            <a:ext cx="2079848" cy="5040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0363" marR="0" lvl="0" indent="-277813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Quindi:</a:t>
            </a:r>
          </a:p>
        </p:txBody>
      </p:sp>
      <p:graphicFrame>
        <p:nvGraphicFramePr>
          <p:cNvPr id="45064" name="Object 8"/>
          <p:cNvGraphicFramePr>
            <a:graphicFrameLocks noChangeAspect="1"/>
          </p:cNvGraphicFramePr>
          <p:nvPr/>
        </p:nvGraphicFramePr>
        <p:xfrm>
          <a:off x="2843808" y="4725144"/>
          <a:ext cx="2574925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0" name="Equazione" r:id="rId13" imgW="1308100" imgH="241300" progId="Equation.3">
                  <p:embed/>
                </p:oleObj>
              </mc:Choice>
              <mc:Fallback>
                <p:oleObj name="Equazione" r:id="rId13" imgW="1308100" imgH="241300" progId="Equation.3">
                  <p:embed/>
                  <p:pic>
                    <p:nvPicPr>
                      <p:cNvPr id="0" name="Picture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4725144"/>
                        <a:ext cx="2574925" cy="5810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Segnaposto contenuto 2"/>
          <p:cNvSpPr txBox="1">
            <a:spLocks/>
          </p:cNvSpPr>
          <p:nvPr/>
        </p:nvSpPr>
        <p:spPr>
          <a:xfrm>
            <a:off x="467544" y="5661248"/>
            <a:ext cx="8219256" cy="7920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0363" marR="0" lvl="0" indent="-277813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it-IT" sz="2600" b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Lungo l’asse </a:t>
            </a:r>
            <a:r>
              <a:rPr kumimoji="0" lang="it-IT" sz="2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x</a:t>
            </a:r>
            <a:r>
              <a:rPr kumimoji="0" lang="it-IT" sz="2600" b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la quantità di moto si conserva</a:t>
            </a:r>
            <a:endParaRPr kumimoji="0" lang="it-IT" sz="2600" b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7" name="Object 5"/>
          <p:cNvGraphicFramePr>
            <a:graphicFrameLocks noChangeAspect="1"/>
          </p:cNvGraphicFramePr>
          <p:nvPr/>
        </p:nvGraphicFramePr>
        <p:xfrm>
          <a:off x="251520" y="916283"/>
          <a:ext cx="5040560" cy="1648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" name="Equazione" r:id="rId3" imgW="2578100" imgH="889000" progId="Equation.3">
                  <p:embed/>
                </p:oleObj>
              </mc:Choice>
              <mc:Fallback>
                <p:oleObj name="Equazione" r:id="rId3" imgW="2578100" imgH="889000" progId="Equation.3">
                  <p:embed/>
                  <p:pic>
                    <p:nvPicPr>
                      <p:cNvPr id="0" name="Picture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916283"/>
                        <a:ext cx="5040560" cy="1648621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76672"/>
            <a:ext cx="8219256" cy="792088"/>
          </a:xfrm>
        </p:spPr>
        <p:txBody>
          <a:bodyPr>
            <a:normAutofit/>
          </a:bodyPr>
          <a:lstStyle/>
          <a:p>
            <a:pPr marL="360363" indent="-277813" algn="just"/>
            <a:r>
              <a:rPr lang="it-IT" sz="2600" b="1" dirty="0" smtClean="0">
                <a:latin typeface="Times New Roman" pitchFamily="18" charset="0"/>
                <a:cs typeface="Times New Roman" pitchFamily="18" charset="0"/>
              </a:rPr>
              <a:t>Asse </a:t>
            </a:r>
            <a:r>
              <a:rPr lang="it-IT" sz="2600" b="1" i="1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it-IT" sz="2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2303" name="Object 15"/>
          <p:cNvGraphicFramePr>
            <a:graphicFrameLocks noChangeAspect="1"/>
          </p:cNvGraphicFramePr>
          <p:nvPr/>
        </p:nvGraphicFramePr>
        <p:xfrm>
          <a:off x="0" y="0"/>
          <a:ext cx="1485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3" name="Equazione" r:id="rId5" imgW="1485900" imgH="228600" progId="Equation.3">
                  <p:embed/>
                </p:oleObj>
              </mc:Choice>
              <mc:Fallback>
                <p:oleObj name="Equazione" r:id="rId5" imgW="1485900" imgH="228600" progId="Equation.3">
                  <p:embed/>
                  <p:pic>
                    <p:nvPicPr>
                      <p:cNvPr id="0" name="Picture 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8590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8" name="Object 5"/>
          <p:cNvGraphicFramePr>
            <a:graphicFrameLocks noChangeAspect="1"/>
          </p:cNvGraphicFramePr>
          <p:nvPr/>
        </p:nvGraphicFramePr>
        <p:xfrm>
          <a:off x="323528" y="2492896"/>
          <a:ext cx="3873500" cy="140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4" name="Equazione" r:id="rId7" imgW="1790700" imgH="685800" progId="Equation.3">
                  <p:embed/>
                </p:oleObj>
              </mc:Choice>
              <mc:Fallback>
                <p:oleObj name="Equazione" r:id="rId7" imgW="1790700" imgH="685800" progId="Equation.3">
                  <p:embed/>
                  <p:pic>
                    <p:nvPicPr>
                      <p:cNvPr id="0" name="Picture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492896"/>
                        <a:ext cx="3873500" cy="14065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9" name="Object 5"/>
          <p:cNvGraphicFramePr>
            <a:graphicFrameLocks noChangeAspect="1"/>
          </p:cNvGraphicFramePr>
          <p:nvPr/>
        </p:nvGraphicFramePr>
        <p:xfrm>
          <a:off x="5652120" y="933277"/>
          <a:ext cx="2881312" cy="127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5" name="Equazione" r:id="rId9" imgW="1473200" imgH="685800" progId="Equation.3">
                  <p:embed/>
                </p:oleObj>
              </mc:Choice>
              <mc:Fallback>
                <p:oleObj name="Equazione" r:id="rId9" imgW="1473200" imgH="685800" progId="Equation.3">
                  <p:embed/>
                  <p:pic>
                    <p:nvPicPr>
                      <p:cNvPr id="0" name="Picture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933277"/>
                        <a:ext cx="2881312" cy="127158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90" name="Object 10"/>
          <p:cNvGraphicFramePr>
            <a:graphicFrameLocks noChangeAspect="1"/>
          </p:cNvGraphicFramePr>
          <p:nvPr/>
        </p:nvGraphicFramePr>
        <p:xfrm>
          <a:off x="4746625" y="2492896"/>
          <a:ext cx="3956050" cy="140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6" name="Equazione" r:id="rId11" imgW="1828800" imgH="685800" progId="Equation.3">
                  <p:embed/>
                </p:oleObj>
              </mc:Choice>
              <mc:Fallback>
                <p:oleObj name="Equazione" r:id="rId11" imgW="1828800" imgH="685800" progId="Equation.3">
                  <p:embed/>
                  <p:pic>
                    <p:nvPicPr>
                      <p:cNvPr id="0" name="Picture 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6625" y="2492896"/>
                        <a:ext cx="3956050" cy="14065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91" name="Object 5"/>
          <p:cNvGraphicFramePr>
            <a:graphicFrameLocks noChangeAspect="1"/>
          </p:cNvGraphicFramePr>
          <p:nvPr/>
        </p:nvGraphicFramePr>
        <p:xfrm>
          <a:off x="611560" y="3933056"/>
          <a:ext cx="3576637" cy="174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7" name="Equazione" r:id="rId13" imgW="1828800" imgH="939800" progId="Equation.3">
                  <p:embed/>
                </p:oleObj>
              </mc:Choice>
              <mc:Fallback>
                <p:oleObj name="Equazione" r:id="rId13" imgW="1828800" imgH="939800" progId="Equation.3">
                  <p:embed/>
                  <p:pic>
                    <p:nvPicPr>
                      <p:cNvPr id="0" name="Picture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3933056"/>
                        <a:ext cx="3576637" cy="174148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92" name="Object 5"/>
          <p:cNvGraphicFramePr>
            <a:graphicFrameLocks noChangeAspect="1"/>
          </p:cNvGraphicFramePr>
          <p:nvPr/>
        </p:nvGraphicFramePr>
        <p:xfrm>
          <a:off x="4572000" y="3861048"/>
          <a:ext cx="3875088" cy="174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8" name="Equazione" r:id="rId15" imgW="1981200" imgH="939800" progId="Equation.3">
                  <p:embed/>
                </p:oleObj>
              </mc:Choice>
              <mc:Fallback>
                <p:oleObj name="Equazione" r:id="rId15" imgW="1981200" imgH="939800" progId="Equation.3">
                  <p:embed/>
                  <p:pic>
                    <p:nvPicPr>
                      <p:cNvPr id="0" name="Picture 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861048"/>
                        <a:ext cx="3875088" cy="174148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CasellaDiTesto 16"/>
          <p:cNvSpPr txBox="1"/>
          <p:nvPr/>
        </p:nvSpPr>
        <p:spPr>
          <a:xfrm>
            <a:off x="755576" y="5805264"/>
            <a:ext cx="7560840" cy="46166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Lungo l’asse </a:t>
            </a:r>
            <a:r>
              <a:rPr lang="it-IT" b="1" i="1" dirty="0" smtClean="0">
                <a:solidFill>
                  <a:srgbClr val="FF0000"/>
                </a:solidFill>
              </a:rPr>
              <a:t>y</a:t>
            </a:r>
            <a:r>
              <a:rPr lang="it-IT" b="1" dirty="0" smtClean="0">
                <a:solidFill>
                  <a:srgbClr val="FF0000"/>
                </a:solidFill>
              </a:rPr>
              <a:t> la quantità di moto non si conserva!</a:t>
            </a:r>
            <a:endParaRPr lang="it-IT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monto">
  <a:themeElements>
    <a:clrScheme name="Tramont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Tramont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amont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1276</TotalTime>
  <Words>1527</Words>
  <Application>Microsoft Office PowerPoint</Application>
  <PresentationFormat>Lucidi</PresentationFormat>
  <Paragraphs>120</Paragraphs>
  <Slides>29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29</vt:i4>
      </vt:variant>
    </vt:vector>
  </HeadingPairs>
  <TitlesOfParts>
    <vt:vector size="39" baseType="lpstr">
      <vt:lpstr>Arial</vt:lpstr>
      <vt:lpstr>Calibri</vt:lpstr>
      <vt:lpstr>Georgia</vt:lpstr>
      <vt:lpstr>Symbol</vt:lpstr>
      <vt:lpstr>Times New Roman</vt:lpstr>
      <vt:lpstr>Trebuchet MS</vt:lpstr>
      <vt:lpstr>Wingdings 2</vt:lpstr>
      <vt:lpstr>Tramonto</vt:lpstr>
      <vt:lpstr>Equazione</vt:lpstr>
      <vt:lpstr>Microsoft Equation 3.0</vt:lpstr>
      <vt:lpstr>Revisione della dinamica</vt:lpstr>
      <vt:lpstr>Sommario</vt:lpstr>
      <vt:lpstr>Il 2° principio non funziona…</vt:lpstr>
      <vt:lpstr>Necessità di ridefinire l’impulso</vt:lpstr>
      <vt:lpstr>Esempio introduttivo qualitativo</vt:lpstr>
      <vt:lpstr>Urto elastico</vt:lpstr>
      <vt:lpstr>Presentazione standard di PowerPoint</vt:lpstr>
      <vt:lpstr>Presentazione standard di PowerPoint</vt:lpstr>
      <vt:lpstr>Presentazione standard di PowerPoint</vt:lpstr>
      <vt:lpstr>Che fare?</vt:lpstr>
      <vt:lpstr>Perché non funziona?</vt:lpstr>
      <vt:lpstr>La ridefinizione</vt:lpstr>
      <vt:lpstr>Presentazione standard di PowerPoint</vt:lpstr>
      <vt:lpstr>Generalizziamo</vt:lpstr>
      <vt:lpstr>Quale legge della dinamica?</vt:lpstr>
      <vt:lpstr>La legge della dinamica</vt:lpstr>
      <vt:lpstr>Presentazione standard di PowerPoint</vt:lpstr>
      <vt:lpstr>Il caso unidimensionale</vt:lpstr>
      <vt:lpstr>Presentazione standard di PowerPoint</vt:lpstr>
      <vt:lpstr>Massa o inerzia?</vt:lpstr>
      <vt:lpstr>Prima interpretazione</vt:lpstr>
      <vt:lpstr>Seconda interpretazione</vt:lpstr>
      <vt:lpstr>Relatività ed elettromagnetismo</vt:lpstr>
      <vt:lpstr>Come trasformano i campi?</vt:lpstr>
      <vt:lpstr>Presentazione standard di PowerPoint</vt:lpstr>
      <vt:lpstr>Presentazione standard di PowerPoint</vt:lpstr>
      <vt:lpstr>Generalizzando</vt:lpstr>
      <vt:lpstr>In alternativa</vt:lpstr>
      <vt:lpstr>Esempio/problema</vt:lpstr>
    </vt:vector>
  </TitlesOfParts>
  <Company>Gini Paolo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Relatività Galileiana</dc:title>
  <dc:creator>Gini Paolo</dc:creator>
  <cp:lastModifiedBy>Paolo Gini</cp:lastModifiedBy>
  <cp:revision>195</cp:revision>
  <dcterms:created xsi:type="dcterms:W3CDTF">2000-04-25T15:24:31Z</dcterms:created>
  <dcterms:modified xsi:type="dcterms:W3CDTF">2017-02-07T09:39:42Z</dcterms:modified>
</cp:coreProperties>
</file>