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37"/>
  </p:notesMasterIdLst>
  <p:handoutMasterIdLst>
    <p:handoutMasterId r:id="rId38"/>
  </p:handoutMasterIdLst>
  <p:sldIdLst>
    <p:sldId id="268" r:id="rId2"/>
    <p:sldId id="269" r:id="rId3"/>
    <p:sldId id="258" r:id="rId4"/>
    <p:sldId id="259" r:id="rId5"/>
    <p:sldId id="260" r:id="rId6"/>
    <p:sldId id="294" r:id="rId7"/>
    <p:sldId id="272" r:id="rId8"/>
    <p:sldId id="295" r:id="rId9"/>
    <p:sldId id="270" r:id="rId10"/>
    <p:sldId id="271" r:id="rId11"/>
    <p:sldId id="261" r:id="rId12"/>
    <p:sldId id="262" r:id="rId13"/>
    <p:sldId id="283" r:id="rId14"/>
    <p:sldId id="285" r:id="rId15"/>
    <p:sldId id="282" r:id="rId16"/>
    <p:sldId id="284" r:id="rId17"/>
    <p:sldId id="278" r:id="rId18"/>
    <p:sldId id="279" r:id="rId19"/>
    <p:sldId id="280" r:id="rId20"/>
    <p:sldId id="281" r:id="rId21"/>
    <p:sldId id="296" r:id="rId22"/>
    <p:sldId id="263" r:id="rId23"/>
    <p:sldId id="286" r:id="rId24"/>
    <p:sldId id="287" r:id="rId25"/>
    <p:sldId id="288" r:id="rId26"/>
    <p:sldId id="292" r:id="rId27"/>
    <p:sldId id="293" r:id="rId28"/>
    <p:sldId id="265" r:id="rId29"/>
    <p:sldId id="289" r:id="rId30"/>
    <p:sldId id="290" r:id="rId31"/>
    <p:sldId id="291" r:id="rId32"/>
    <p:sldId id="274" r:id="rId33"/>
    <p:sldId id="275" r:id="rId34"/>
    <p:sldId id="276" r:id="rId35"/>
    <p:sldId id="297" r:id="rId36"/>
  </p:sldIdLst>
  <p:sldSz cx="9144000" cy="6858000" type="overhead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 autoAdjust="0"/>
    <p:restoredTop sz="90929" autoAdjust="0"/>
  </p:normalViewPr>
  <p:slideViewPr>
    <p:cSldViewPr>
      <p:cViewPr>
        <p:scale>
          <a:sx n="100" d="100"/>
          <a:sy n="100" d="100"/>
        </p:scale>
        <p:origin x="1644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36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5.xml"/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6835CE-0421-4460-8C31-B02D9858C856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410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10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BD3EB1-72D8-40E2-9FEC-9DA04B048E2B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tango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tango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tango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tango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tangolo arrotondato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tangolo arrotondato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5ADB8E6-4837-44DA-BD68-2827E25945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32EF-4580-4FBC-AB0A-D1CDF22FF29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DA66-C6F2-48C2-93AD-63DCFB1996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4917-BFE0-45D6-9066-493B51973F9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C393-5FC0-4318-8E0C-5E53DE2724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4DF6-FC8E-4CB6-9827-F2988C0806D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DDA732-2DF6-4015-8647-9129F94CE2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E0BF561-0CA7-402A-A61B-53ED59A1129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0C6BE-C7D6-4E01-AC79-AA171E80839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954C7-94D8-4A1D-B5C5-34F008233DF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E2A9-5206-403D-9B88-317CE31DF38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tango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8905166-1B54-437F-BDA4-C0EA222B20C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4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5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8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1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Le trasformazioni di </a:t>
            </a:r>
            <a:r>
              <a:rPr lang="it-IT" dirty="0" err="1" smtClean="0"/>
              <a:t>Lorentz</a:t>
            </a:r>
            <a:endParaRPr lang="it-IT" dirty="0"/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908648"/>
            <a:ext cx="4953000" cy="1752600"/>
          </a:xfrm>
        </p:spPr>
        <p:txBody>
          <a:bodyPr/>
          <a:lstStyle/>
          <a:p>
            <a:r>
              <a:rPr lang="it-IT" dirty="0"/>
              <a:t>Prof. Paolo </a:t>
            </a:r>
            <a:r>
              <a:rPr lang="it-IT" dirty="0" smtClean="0"/>
              <a:t>Gini</a:t>
            </a:r>
          </a:p>
          <a:p>
            <a:r>
              <a:rPr lang="it-IT" dirty="0" smtClean="0"/>
              <a:t>Corso di Formazione per docenti</a:t>
            </a:r>
          </a:p>
          <a:p>
            <a:r>
              <a:rPr lang="it-IT" dirty="0" smtClean="0"/>
              <a:t>Liceo Statale “G. Galilei”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conseguenze immediate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2331704"/>
          </a:xfrm>
        </p:spPr>
        <p:txBody>
          <a:bodyPr/>
          <a:lstStyle/>
          <a:p>
            <a:r>
              <a:rPr lang="it-IT" dirty="0" smtClean="0"/>
              <a:t>Ancora la dilatazione dei tempi </a:t>
            </a:r>
          </a:p>
          <a:p>
            <a:r>
              <a:rPr lang="it-IT" dirty="0" smtClean="0"/>
              <a:t>La contrazione delle lunghezze</a:t>
            </a:r>
          </a:p>
          <a:p>
            <a:r>
              <a:rPr lang="it-IT" dirty="0" smtClean="0"/>
              <a:t>La relatività della simultaneità </a:t>
            </a:r>
          </a:p>
          <a:p>
            <a:r>
              <a:rPr lang="it-IT" dirty="0" smtClean="0"/>
              <a:t>La legge di composizione delle velocità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772400" cy="762000"/>
          </a:xfrm>
        </p:spPr>
        <p:txBody>
          <a:bodyPr/>
          <a:lstStyle/>
          <a:p>
            <a:r>
              <a:rPr lang="it-IT"/>
              <a:t>Dilatazione Dei Tempi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68760"/>
            <a:ext cx="7772400" cy="3124944"/>
          </a:xfrm>
        </p:spPr>
        <p:txBody>
          <a:bodyPr>
            <a:normAutofit/>
          </a:bodyPr>
          <a:lstStyle/>
          <a:p>
            <a:pPr marL="0" indent="25400">
              <a:buFont typeface="Wingdings" pitchFamily="2" charset="2"/>
              <a:buNone/>
            </a:pP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Consideriamo un orologio fermo nell’origine del sistema di riferimento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S’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e il tempo impiegato dalle lancette per compiere un giro completo secondo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S’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it-IT" sz="2200" dirty="0" err="1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it-IT" sz="22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t’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t’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. L’osservatore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vede il sistema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S’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in moto con velocità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e quindi giudica che i due passaggi della lancetta per le ore 12 avvengano quando l’orologio si trova in </a:t>
            </a:r>
            <a:r>
              <a:rPr lang="it-IT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punti distinti del proprio sistema di riferimento</a:t>
            </a:r>
            <a:r>
              <a:rPr lang="it-IT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, usando le trasformazioni di </a:t>
            </a:r>
            <a:r>
              <a:rPr lang="it-IT" sz="2200" dirty="0" err="1" smtClean="0">
                <a:latin typeface="Times New Roman" pitchFamily="18" charset="0"/>
                <a:cs typeface="Times New Roman" pitchFamily="18" charset="0"/>
              </a:rPr>
              <a:t>Lorentz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(inverse!!) per i tempi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si ottiene (</a:t>
            </a:r>
            <a:r>
              <a:rPr lang="it-IT" sz="2200" u="sng" dirty="0" smtClean="0">
                <a:latin typeface="Times New Roman" pitchFamily="18" charset="0"/>
                <a:cs typeface="Times New Roman" pitchFamily="18" charset="0"/>
              </a:rPr>
              <a:t>ricordando che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x’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x’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it-IT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6194254"/>
              </p:ext>
            </p:extLst>
          </p:nvPr>
        </p:nvGraphicFramePr>
        <p:xfrm>
          <a:off x="704850" y="4076700"/>
          <a:ext cx="2116138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Equazione" r:id="rId3" imgW="990170" imgH="431613" progId="Equation.3">
                  <p:embed/>
                </p:oleObj>
              </mc:Choice>
              <mc:Fallback>
                <p:oleObj name="Equazione" r:id="rId3" imgW="990170" imgH="431613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850" y="4076700"/>
                        <a:ext cx="2116138" cy="8953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837208" y="5157788"/>
          <a:ext cx="20066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Equazione" r:id="rId5" imgW="939392" imgH="431613" progId="Equation.3">
                  <p:embed/>
                </p:oleObj>
              </mc:Choice>
              <mc:Fallback>
                <p:oleObj name="Equazione" r:id="rId5" imgW="939392" imgH="431613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7208" y="5157788"/>
                        <a:ext cx="2006600" cy="8953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reccia a destra 6"/>
          <p:cNvSpPr/>
          <p:nvPr/>
        </p:nvSpPr>
        <p:spPr>
          <a:xfrm>
            <a:off x="2915816" y="4797152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3851920" y="4221088"/>
          <a:ext cx="43815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Equazione" r:id="rId7" imgW="2489040" imgH="431640" progId="Equation.3">
                  <p:embed/>
                </p:oleObj>
              </mc:Choice>
              <mc:Fallback>
                <p:oleObj name="Equazione" r:id="rId7" imgW="248904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221088"/>
                        <a:ext cx="4381500" cy="8890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3923928" y="5373216"/>
          <a:ext cx="3888432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Equazione" r:id="rId9" imgW="1790640" imgH="241200" progId="Equation.3">
                  <p:embed/>
                </p:oleObj>
              </mc:Choice>
              <mc:Fallback>
                <p:oleObj name="Equazione" r:id="rId9" imgW="179064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5373216"/>
                        <a:ext cx="3888432" cy="576064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620688"/>
            <a:ext cx="7772400" cy="762000"/>
          </a:xfrm>
        </p:spPr>
        <p:txBody>
          <a:bodyPr/>
          <a:lstStyle/>
          <a:p>
            <a:r>
              <a:rPr lang="it-IT" dirty="0"/>
              <a:t>Contrazione Delle Lunghezze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838700"/>
          </a:xfrm>
        </p:spPr>
        <p:txBody>
          <a:bodyPr/>
          <a:lstStyle/>
          <a:p>
            <a:r>
              <a:rPr lang="it-IT" sz="2800" dirty="0"/>
              <a:t>La lunghezza giudicata da un osservatore solidale con un corpo, cioè che lo veda </a:t>
            </a:r>
            <a:r>
              <a:rPr lang="it-IT" sz="2800" dirty="0" smtClean="0">
                <a:solidFill>
                  <a:srgbClr val="00B0F0"/>
                </a:solidFill>
              </a:rPr>
              <a:t>stazionario</a:t>
            </a:r>
            <a:r>
              <a:rPr lang="it-IT" sz="2800" dirty="0" smtClean="0"/>
              <a:t> </a:t>
            </a:r>
            <a:r>
              <a:rPr lang="it-IT" sz="2800" dirty="0"/>
              <a:t>è la </a:t>
            </a:r>
            <a:r>
              <a:rPr lang="it-IT" sz="2800" dirty="0">
                <a:solidFill>
                  <a:srgbClr val="FF0000"/>
                </a:solidFill>
              </a:rPr>
              <a:t>massima</a:t>
            </a:r>
            <a:r>
              <a:rPr lang="it-IT" sz="2800" dirty="0"/>
              <a:t> (</a:t>
            </a:r>
            <a:r>
              <a:rPr lang="it-IT" sz="2800" u="sng" dirty="0">
                <a:solidFill>
                  <a:srgbClr val="FF0000"/>
                </a:solidFill>
              </a:rPr>
              <a:t>lunghezza propria</a:t>
            </a:r>
            <a:r>
              <a:rPr lang="it-IT" sz="2800" dirty="0">
                <a:solidFill>
                  <a:srgbClr val="FF0000"/>
                </a:solidFill>
              </a:rPr>
              <a:t> </a:t>
            </a:r>
            <a:r>
              <a:rPr lang="it-IT" sz="2800" dirty="0" err="1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it-IT" sz="2800" i="1" dirty="0" err="1">
                <a:solidFill>
                  <a:srgbClr val="FF0000"/>
                </a:solidFill>
              </a:rPr>
              <a:t>x</a:t>
            </a:r>
            <a:r>
              <a:rPr lang="it-IT" sz="2800" dirty="0"/>
              <a:t>).</a:t>
            </a:r>
          </a:p>
          <a:p>
            <a:r>
              <a:rPr lang="it-IT" sz="2800" dirty="0"/>
              <a:t>La lunghezza dei corpi appare </a:t>
            </a:r>
            <a:r>
              <a:rPr lang="it-IT" sz="2800" dirty="0">
                <a:solidFill>
                  <a:srgbClr val="FF0000"/>
                </a:solidFill>
              </a:rPr>
              <a:t>accorciata</a:t>
            </a:r>
            <a:r>
              <a:rPr lang="it-IT" sz="2800" dirty="0"/>
              <a:t> nella direzione del moto ad osservatori che giudichino il corpo in moto (</a:t>
            </a:r>
            <a:r>
              <a:rPr lang="it-IT" sz="2800" dirty="0" err="1">
                <a:latin typeface="Symbol" pitchFamily="18" charset="2"/>
              </a:rPr>
              <a:t>D</a:t>
            </a:r>
            <a:r>
              <a:rPr lang="it-IT" sz="2800" i="1" dirty="0" err="1"/>
              <a:t>x</a:t>
            </a:r>
            <a:r>
              <a:rPr lang="it-IT" sz="2800" dirty="0"/>
              <a:t>’).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1979712" y="4869160"/>
          <a:ext cx="4776192" cy="1390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3" imgW="1409700" imgH="469900" progId="Equation.3">
                  <p:embed/>
                </p:oleObj>
              </mc:Choice>
              <mc:Fallback>
                <p:oleObj name="Equation" r:id="rId3" imgW="1409700" imgH="4699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869160"/>
                        <a:ext cx="4776192" cy="13906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772400" cy="762000"/>
          </a:xfrm>
        </p:spPr>
        <p:txBody>
          <a:bodyPr/>
          <a:lstStyle/>
          <a:p>
            <a:r>
              <a:rPr lang="it-IT" dirty="0" smtClean="0"/>
              <a:t>Contrazione delle lunghezze</a:t>
            </a:r>
            <a:endParaRPr lang="it-IT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68760"/>
            <a:ext cx="7772400" cy="2664296"/>
          </a:xfrm>
        </p:spPr>
        <p:txBody>
          <a:bodyPr>
            <a:normAutofit/>
          </a:bodyPr>
          <a:lstStyle/>
          <a:p>
            <a:pPr marL="182563" indent="-157163"/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Consideriamo due sistemi di riferimento inerziali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’ e per semplicità consideriamo che il moto relativo avvenga lungo la direzione comune degli assi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x’</a:t>
            </a:r>
          </a:p>
          <a:p>
            <a:pPr marL="182563" indent="-157163"/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Consideriamo una </a:t>
            </a:r>
            <a:r>
              <a:rPr lang="it-IT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sbarra in </a:t>
            </a:r>
            <a:r>
              <a:rPr lang="it-IT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quiete</a:t>
            </a:r>
            <a:r>
              <a:rPr lang="it-IT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nel sistema </a:t>
            </a:r>
            <a:r>
              <a:rPr lang="it-IT" sz="2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S’</a:t>
            </a:r>
            <a:r>
              <a:rPr lang="it-IT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con gli estremi posti in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x’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x’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(che possiamo porre nell’origine ad esempio)</a:t>
            </a:r>
          </a:p>
          <a:p>
            <a:pPr marL="182563" indent="-157163"/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la lunghezza della sbarra secondo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S’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è </a:t>
            </a:r>
            <a:r>
              <a:rPr lang="it-IT" sz="2200" dirty="0" err="1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it-IT" sz="22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x’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x’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lunghezza propria o di riposo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it-IT" sz="22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" name="Gruppo 20"/>
          <p:cNvGrpSpPr/>
          <p:nvPr/>
        </p:nvGrpSpPr>
        <p:grpSpPr>
          <a:xfrm>
            <a:off x="1331640" y="3789040"/>
            <a:ext cx="2376264" cy="2448032"/>
            <a:chOff x="1331640" y="2564904"/>
            <a:chExt cx="2376264" cy="2448032"/>
          </a:xfrm>
        </p:grpSpPr>
        <p:cxnSp>
          <p:nvCxnSpPr>
            <p:cNvPr id="9" name="Connettore 2 8"/>
            <p:cNvCxnSpPr/>
            <p:nvPr/>
          </p:nvCxnSpPr>
          <p:spPr>
            <a:xfrm>
              <a:off x="1331640" y="4797152"/>
              <a:ext cx="201622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9"/>
            <p:cNvSpPr txBox="1"/>
            <p:nvPr/>
          </p:nvSpPr>
          <p:spPr>
            <a:xfrm>
              <a:off x="1331640" y="2564904"/>
              <a:ext cx="432048" cy="2880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200" b="1" dirty="0" smtClean="0">
                  <a:solidFill>
                    <a:srgbClr val="FF0000"/>
                  </a:solidFill>
                </a:rPr>
                <a:t>S</a:t>
              </a:r>
              <a:endParaRPr lang="it-IT" sz="12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Connettore 2 10"/>
            <p:cNvCxnSpPr/>
            <p:nvPr/>
          </p:nvCxnSpPr>
          <p:spPr>
            <a:xfrm flipV="1">
              <a:off x="1475656" y="2852936"/>
              <a:ext cx="0" cy="21600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11"/>
            <p:cNvSpPr txBox="1"/>
            <p:nvPr/>
          </p:nvSpPr>
          <p:spPr>
            <a:xfrm>
              <a:off x="3275856" y="4581128"/>
              <a:ext cx="432048" cy="2880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>
                  <a:solidFill>
                    <a:srgbClr val="FF0000"/>
                  </a:solidFill>
                </a:rPr>
                <a:t>x</a:t>
              </a:r>
              <a:endParaRPr lang="it-IT" sz="12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1619672" y="2852936"/>
              <a:ext cx="432048" cy="2880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>
                  <a:solidFill>
                    <a:srgbClr val="FF0000"/>
                  </a:solidFill>
                </a:rPr>
                <a:t>y</a:t>
              </a:r>
              <a:endParaRPr lang="it-IT" sz="1200" b="1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uppo 21"/>
          <p:cNvGrpSpPr/>
          <p:nvPr/>
        </p:nvGrpSpPr>
        <p:grpSpPr>
          <a:xfrm>
            <a:off x="3203848" y="3789280"/>
            <a:ext cx="2376264" cy="2448032"/>
            <a:chOff x="4860032" y="2564904"/>
            <a:chExt cx="2376264" cy="2448032"/>
          </a:xfrm>
        </p:grpSpPr>
        <p:cxnSp>
          <p:nvCxnSpPr>
            <p:cNvPr id="15" name="Connettore 2 14"/>
            <p:cNvCxnSpPr/>
            <p:nvPr/>
          </p:nvCxnSpPr>
          <p:spPr>
            <a:xfrm>
              <a:off x="4860032" y="4797152"/>
              <a:ext cx="2016224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/>
            <p:cNvSpPr txBox="1"/>
            <p:nvPr/>
          </p:nvSpPr>
          <p:spPr>
            <a:xfrm>
              <a:off x="4860032" y="2564904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smtClean="0">
                  <a:solidFill>
                    <a:srgbClr val="0070C0"/>
                  </a:solidFill>
                </a:rPr>
                <a:t>S’</a:t>
              </a:r>
              <a:endParaRPr lang="it-IT" sz="12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17" name="Connettore 2 16"/>
            <p:cNvCxnSpPr/>
            <p:nvPr/>
          </p:nvCxnSpPr>
          <p:spPr>
            <a:xfrm flipV="1">
              <a:off x="5004048" y="2852936"/>
              <a:ext cx="0" cy="216000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asellaDiTesto 17"/>
            <p:cNvSpPr txBox="1"/>
            <p:nvPr/>
          </p:nvSpPr>
          <p:spPr>
            <a:xfrm>
              <a:off x="6804248" y="4581128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>
                  <a:solidFill>
                    <a:srgbClr val="0070C0"/>
                  </a:solidFill>
                </a:rPr>
                <a:t>x’</a:t>
              </a:r>
              <a:endParaRPr lang="it-IT" sz="1200" b="1" i="1" dirty="0">
                <a:solidFill>
                  <a:srgbClr val="0070C0"/>
                </a:solidFill>
              </a:endParaRP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5148064" y="2852936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>
                  <a:solidFill>
                    <a:srgbClr val="0070C0"/>
                  </a:solidFill>
                </a:rPr>
                <a:t>y’</a:t>
              </a:r>
              <a:endParaRPr lang="it-IT" sz="1200" b="1" i="1" dirty="0">
                <a:solidFill>
                  <a:srgbClr val="0070C0"/>
                </a:solidFill>
              </a:endParaRPr>
            </a:p>
          </p:txBody>
        </p:sp>
        <p:sp>
          <p:nvSpPr>
            <p:cNvPr id="20" name="Rettangolo 19"/>
            <p:cNvSpPr/>
            <p:nvPr/>
          </p:nvSpPr>
          <p:spPr>
            <a:xfrm>
              <a:off x="5004048" y="4653136"/>
              <a:ext cx="1512168" cy="14401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772400" cy="762000"/>
          </a:xfrm>
        </p:spPr>
        <p:txBody>
          <a:bodyPr/>
          <a:lstStyle/>
          <a:p>
            <a:r>
              <a:rPr lang="it-IT" dirty="0" smtClean="0"/>
              <a:t>Contrazione delle lunghezze</a:t>
            </a:r>
            <a:endParaRPr lang="it-IT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68760"/>
            <a:ext cx="7772400" cy="2448272"/>
          </a:xfrm>
        </p:spPr>
        <p:txBody>
          <a:bodyPr>
            <a:normAutofit lnSpcReduction="10000"/>
          </a:bodyPr>
          <a:lstStyle/>
          <a:p>
            <a:pPr marL="182563" indent="-157163"/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it-IT" sz="2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lunghezza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(da 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non confondere con 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spostamento) del regolo valutata da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(che vede il regolo muoversi) si determina misurando le coordinate degli estremi rispetto al sistema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nello </a:t>
            </a:r>
            <a:r>
              <a:rPr lang="it-IT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stesso istante di tempo </a:t>
            </a:r>
            <a:r>
              <a:rPr lang="it-IT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(relativamente ad S)</a:t>
            </a:r>
            <a:r>
              <a:rPr lang="it-IT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it-IT" sz="22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2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82563" indent="-157163"/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Utilizziamo le Trasformazioni di </a:t>
            </a:r>
            <a:r>
              <a:rPr lang="it-IT" sz="2200" dirty="0" err="1" smtClean="0">
                <a:latin typeface="Times New Roman" pitchFamily="18" charset="0"/>
                <a:cs typeface="Times New Roman" pitchFamily="18" charset="0"/>
              </a:rPr>
              <a:t>Lorentz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per ricavare le coordinate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x’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x’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in funzione di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e ricordiamo che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2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endParaRPr lang="it-IT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638143"/>
              </p:ext>
            </p:extLst>
          </p:nvPr>
        </p:nvGraphicFramePr>
        <p:xfrm>
          <a:off x="827584" y="3711593"/>
          <a:ext cx="2033587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7" name="Equazione" r:id="rId3" imgW="952500" imgH="457200" progId="Equation.3">
                  <p:embed/>
                </p:oleObj>
              </mc:Choice>
              <mc:Fallback>
                <p:oleObj name="Equazione" r:id="rId3" imgW="95250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711593"/>
                        <a:ext cx="2033587" cy="9493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reccia a destra 1"/>
          <p:cNvSpPr/>
          <p:nvPr/>
        </p:nvSpPr>
        <p:spPr>
          <a:xfrm>
            <a:off x="3059832" y="4077072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1625717"/>
              </p:ext>
            </p:extLst>
          </p:nvPr>
        </p:nvGraphicFramePr>
        <p:xfrm>
          <a:off x="4211960" y="3696346"/>
          <a:ext cx="3633787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8" name="Equazione" r:id="rId5" imgW="1701800" imgH="457200" progId="Equation.3">
                  <p:embed/>
                </p:oleObj>
              </mc:Choice>
              <mc:Fallback>
                <p:oleObj name="Equazione" r:id="rId5" imgW="1701800" imgH="457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3696346"/>
                        <a:ext cx="3633787" cy="9477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1691680" y="4941168"/>
          <a:ext cx="5449887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9" name="Equazione" r:id="rId7" imgW="2552700" imgH="469900" progId="Equation.3">
                  <p:embed/>
                </p:oleObj>
              </mc:Choice>
              <mc:Fallback>
                <p:oleObj name="Equazione" r:id="rId7" imgW="2552700" imgH="4699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4941168"/>
                        <a:ext cx="5449887" cy="9652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469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066800"/>
          </a:xfrm>
        </p:spPr>
        <p:txBody>
          <a:bodyPr/>
          <a:lstStyle/>
          <a:p>
            <a:r>
              <a:rPr lang="it-IT" dirty="0" smtClean="0"/>
              <a:t>Punti cruciali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680520"/>
          </a:xfrm>
        </p:spPr>
        <p:txBody>
          <a:bodyPr>
            <a:normAutofit/>
          </a:bodyPr>
          <a:lstStyle/>
          <a:p>
            <a:r>
              <a:rPr lang="it-IT" dirty="0" smtClean="0"/>
              <a:t>La legge della contrazione si può usare </a:t>
            </a:r>
            <a:r>
              <a:rPr lang="it-IT" b="1" dirty="0" smtClean="0"/>
              <a:t>solo se </a:t>
            </a:r>
            <a:r>
              <a:rPr lang="it-IT" dirty="0" smtClean="0">
                <a:solidFill>
                  <a:srgbClr val="FF0000"/>
                </a:solidFill>
              </a:rPr>
              <a:t>uno dei due sistemi di riferimento misura una </a:t>
            </a:r>
            <a:r>
              <a:rPr lang="it-IT" i="1" dirty="0" smtClean="0">
                <a:solidFill>
                  <a:srgbClr val="FF0000"/>
                </a:solidFill>
              </a:rPr>
              <a:t>lunghezza propria</a:t>
            </a:r>
          </a:p>
          <a:p>
            <a:r>
              <a:rPr lang="it-IT" dirty="0" smtClean="0"/>
              <a:t>È </a:t>
            </a:r>
            <a:r>
              <a:rPr lang="it-IT" b="1" dirty="0" smtClean="0"/>
              <a:t>fondamentale</a:t>
            </a:r>
            <a:r>
              <a:rPr lang="it-IT" dirty="0" smtClean="0"/>
              <a:t> che gli studenti imparino a </a:t>
            </a:r>
            <a:r>
              <a:rPr lang="it-IT" dirty="0" smtClean="0">
                <a:solidFill>
                  <a:srgbClr val="0070C0"/>
                </a:solidFill>
              </a:rPr>
              <a:t>riconoscere quale osservatore misura la lunghezza propria </a:t>
            </a:r>
            <a:r>
              <a:rPr lang="it-IT" dirty="0" smtClean="0"/>
              <a:t>e quale no (vedi esercizi di esempio)</a:t>
            </a:r>
          </a:p>
          <a:p>
            <a:r>
              <a:rPr lang="it-IT" dirty="0" smtClean="0"/>
              <a:t>Il fenomeno è </a:t>
            </a:r>
            <a:r>
              <a:rPr lang="it-IT" b="1" dirty="0" smtClean="0"/>
              <a:t>simmetrico</a:t>
            </a:r>
            <a:r>
              <a:rPr lang="it-IT" dirty="0" smtClean="0"/>
              <a:t> (nessun sistema di riferimento è privilegiato)</a:t>
            </a:r>
          </a:p>
          <a:p>
            <a:r>
              <a:rPr lang="it-IT" dirty="0" smtClean="0"/>
              <a:t>La </a:t>
            </a:r>
            <a:r>
              <a:rPr lang="it-IT" dirty="0" smtClean="0">
                <a:solidFill>
                  <a:srgbClr val="FF0000"/>
                </a:solidFill>
              </a:rPr>
              <a:t>lunghezza propria </a:t>
            </a:r>
            <a:r>
              <a:rPr lang="it-IT" dirty="0" smtClean="0"/>
              <a:t>è un </a:t>
            </a:r>
            <a:r>
              <a:rPr lang="it-IT" dirty="0" smtClean="0">
                <a:solidFill>
                  <a:srgbClr val="FF0000"/>
                </a:solidFill>
              </a:rPr>
              <a:t>invariante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276872"/>
            <a:ext cx="7772400" cy="2160240"/>
          </a:xfrm>
        </p:spPr>
        <p:txBody>
          <a:bodyPr/>
          <a:lstStyle/>
          <a:p>
            <a:pPr algn="ctr"/>
            <a:r>
              <a:rPr lang="it-IT" dirty="0" smtClean="0"/>
              <a:t>Facciamo qualche esercizio sulla contrazione delle lunghezze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calcolo alternativo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Possiamo partire dalla dilatazione dei tempi</a:t>
            </a:r>
          </a:p>
          <a:p>
            <a:pPr lvl="1"/>
            <a:r>
              <a:rPr lang="it-IT" dirty="0" smtClean="0"/>
              <a:t>Consideriamo un regolo rigido </a:t>
            </a:r>
            <a:r>
              <a:rPr lang="it-IT" b="1" dirty="0" smtClean="0"/>
              <a:t>fermo</a:t>
            </a:r>
            <a:r>
              <a:rPr lang="it-IT" dirty="0" smtClean="0"/>
              <a:t> </a:t>
            </a:r>
            <a:r>
              <a:rPr lang="it-IT" b="1" dirty="0" smtClean="0"/>
              <a:t>rispetto a noi</a:t>
            </a:r>
            <a:r>
              <a:rPr lang="it-IT" dirty="0" smtClean="0"/>
              <a:t> e indichiamo con </a:t>
            </a:r>
            <a:r>
              <a:rPr lang="it-IT" i="1" dirty="0" smtClean="0">
                <a:solidFill>
                  <a:srgbClr val="FF0000"/>
                </a:solidFill>
              </a:rPr>
              <a:t>L</a:t>
            </a:r>
            <a:r>
              <a:rPr lang="it-IT" dirty="0" smtClean="0"/>
              <a:t> la lunghezza che noi misuriamo </a:t>
            </a:r>
            <a:r>
              <a:rPr lang="it-IT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it-IT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 </a:t>
            </a:r>
            <a:r>
              <a:rPr lang="it-IT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x</a:t>
            </a:r>
            <a:r>
              <a:rPr lang="it-IT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1</a:t>
            </a:r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it-IT" dirty="0" smtClean="0">
                <a:sym typeface="Symbol"/>
              </a:rPr>
              <a:t>nel sistema di riferimento </a:t>
            </a:r>
            <a:r>
              <a:rPr lang="it-IT" b="1" i="1" dirty="0" smtClean="0">
                <a:sym typeface="Symbol"/>
              </a:rPr>
              <a:t>S</a:t>
            </a:r>
          </a:p>
          <a:p>
            <a:pPr lvl="1"/>
            <a:r>
              <a:rPr lang="it-IT" dirty="0" smtClean="0">
                <a:sym typeface="Symbol"/>
              </a:rPr>
              <a:t>Consideriamo un osservatore solidale con un sistema di riferimento </a:t>
            </a:r>
            <a:r>
              <a:rPr lang="it-IT" i="1" dirty="0" smtClean="0">
                <a:sym typeface="Symbol"/>
              </a:rPr>
              <a:t>S’</a:t>
            </a:r>
            <a:r>
              <a:rPr lang="it-IT" dirty="0" smtClean="0">
                <a:sym typeface="Symbol"/>
              </a:rPr>
              <a:t> che vede </a:t>
            </a:r>
            <a:r>
              <a:rPr lang="it-IT" i="1" dirty="0" smtClean="0">
                <a:sym typeface="Symbol"/>
              </a:rPr>
              <a:t>S</a:t>
            </a:r>
            <a:r>
              <a:rPr lang="it-IT" dirty="0" smtClean="0">
                <a:sym typeface="Symbol"/>
              </a:rPr>
              <a:t> traslare con velocità </a:t>
            </a:r>
            <a:r>
              <a:rPr lang="it-IT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v</a:t>
            </a:r>
            <a:r>
              <a:rPr lang="it-IT" dirty="0" smtClean="0">
                <a:sym typeface="Symbol"/>
              </a:rPr>
              <a:t> nella direzione </a:t>
            </a:r>
            <a:r>
              <a:rPr lang="it-IT" i="1" dirty="0" smtClean="0">
                <a:sym typeface="Symbol"/>
              </a:rPr>
              <a:t>x</a:t>
            </a:r>
            <a:endParaRPr lang="it-IT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5"/>
          <p:cNvGrpSpPr/>
          <p:nvPr/>
        </p:nvGrpSpPr>
        <p:grpSpPr>
          <a:xfrm>
            <a:off x="713554" y="785795"/>
            <a:ext cx="2215372" cy="2216165"/>
            <a:chOff x="713554" y="785795"/>
            <a:chExt cx="2215372" cy="2216165"/>
          </a:xfrm>
        </p:grpSpPr>
        <p:cxnSp>
          <p:nvCxnSpPr>
            <p:cNvPr id="7" name="Connettore 2 6"/>
            <p:cNvCxnSpPr/>
            <p:nvPr/>
          </p:nvCxnSpPr>
          <p:spPr>
            <a:xfrm rot="5400000" flipH="1" flipV="1">
              <a:off x="-392941" y="1893083"/>
              <a:ext cx="2214578" cy="1588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2 7"/>
            <p:cNvCxnSpPr/>
            <p:nvPr/>
          </p:nvCxnSpPr>
          <p:spPr>
            <a:xfrm rot="10800000" flipH="1" flipV="1">
              <a:off x="714348" y="3000372"/>
              <a:ext cx="2214578" cy="1588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ttangolo 9"/>
            <p:cNvSpPr/>
            <p:nvPr/>
          </p:nvSpPr>
          <p:spPr>
            <a:xfrm>
              <a:off x="714348" y="2786058"/>
              <a:ext cx="1643074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1357290" y="2285992"/>
              <a:ext cx="357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>
                  <a:solidFill>
                    <a:srgbClr val="0070C0"/>
                  </a:solidFill>
                </a:rPr>
                <a:t>L</a:t>
              </a:r>
              <a:endParaRPr lang="it-IT" sz="1200" dirty="0">
                <a:solidFill>
                  <a:srgbClr val="0070C0"/>
                </a:solidFill>
              </a:endParaRPr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857224" y="785795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S</a:t>
              </a:r>
              <a:endParaRPr lang="it-IT" sz="1400" dirty="0"/>
            </a:p>
          </p:txBody>
        </p:sp>
        <p:cxnSp>
          <p:nvCxnSpPr>
            <p:cNvPr id="15" name="Connettore 2 14"/>
            <p:cNvCxnSpPr/>
            <p:nvPr/>
          </p:nvCxnSpPr>
          <p:spPr>
            <a:xfrm>
              <a:off x="785786" y="2571744"/>
              <a:ext cx="1500198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16"/>
          <p:cNvGrpSpPr/>
          <p:nvPr/>
        </p:nvGrpSpPr>
        <p:grpSpPr>
          <a:xfrm>
            <a:off x="2357422" y="785794"/>
            <a:ext cx="2215372" cy="2216165"/>
            <a:chOff x="713554" y="785795"/>
            <a:chExt cx="2215372" cy="2216165"/>
          </a:xfrm>
        </p:grpSpPr>
        <p:cxnSp>
          <p:nvCxnSpPr>
            <p:cNvPr id="18" name="Connettore 2 17"/>
            <p:cNvCxnSpPr/>
            <p:nvPr/>
          </p:nvCxnSpPr>
          <p:spPr>
            <a:xfrm rot="5400000" flipH="1" flipV="1">
              <a:off x="-392941" y="1893083"/>
              <a:ext cx="2214578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/>
            <p:cNvCxnSpPr/>
            <p:nvPr/>
          </p:nvCxnSpPr>
          <p:spPr>
            <a:xfrm rot="10800000" flipH="1" flipV="1">
              <a:off x="714348" y="3000372"/>
              <a:ext cx="2214578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asellaDiTesto 21"/>
            <p:cNvSpPr txBox="1"/>
            <p:nvPr/>
          </p:nvSpPr>
          <p:spPr>
            <a:xfrm>
              <a:off x="857224" y="785795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rgbClr val="FF0000"/>
                  </a:solidFill>
                </a:rPr>
                <a:t>S’</a:t>
              </a:r>
              <a:endParaRPr lang="it-IT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CasellaDiTesto 23"/>
          <p:cNvSpPr txBox="1"/>
          <p:nvPr/>
        </p:nvSpPr>
        <p:spPr>
          <a:xfrm>
            <a:off x="5286380" y="1000108"/>
            <a:ext cx="32147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 smtClean="0"/>
              <a:t>Come fa </a:t>
            </a:r>
            <a:r>
              <a:rPr lang="it-IT" i="1" u="sng" dirty="0" smtClean="0"/>
              <a:t>S</a:t>
            </a:r>
            <a:r>
              <a:rPr lang="it-IT" u="sng" dirty="0" smtClean="0"/>
              <a:t>’ a misurare la lunghezza </a:t>
            </a:r>
            <a:r>
              <a:rPr lang="it-IT" i="1" u="sng" dirty="0" smtClean="0">
                <a:solidFill>
                  <a:srgbClr val="FF0000"/>
                </a:solidFill>
              </a:rPr>
              <a:t>L’</a:t>
            </a:r>
            <a:r>
              <a:rPr lang="it-IT" u="sng" dirty="0" smtClean="0"/>
              <a:t>?</a:t>
            </a:r>
          </a:p>
          <a:p>
            <a:r>
              <a:rPr lang="it-IT" dirty="0" smtClean="0"/>
              <a:t>Può misurare quanto tempo impiega il regolo a passare davanti all’origine O’ (cioè quanto tempo passa tra l’evento </a:t>
            </a:r>
            <a:r>
              <a:rPr lang="it-IT" i="1" dirty="0" smtClean="0"/>
              <a:t>A passa per O’</a:t>
            </a:r>
            <a:r>
              <a:rPr lang="it-IT" dirty="0" smtClean="0"/>
              <a:t> e l’evento </a:t>
            </a:r>
            <a:r>
              <a:rPr lang="it-IT" i="1" dirty="0" smtClean="0"/>
              <a:t>B passa per O’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357158" y="5286388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QUESITO</a:t>
            </a:r>
            <a:r>
              <a:rPr lang="it-IT" dirty="0" smtClean="0"/>
              <a:t>: l’intervallo di tempo </a:t>
            </a:r>
            <a:r>
              <a:rPr lang="it-IT" dirty="0" smtClean="0">
                <a:sym typeface="Symbol"/>
              </a:rPr>
              <a:t></a:t>
            </a:r>
            <a:r>
              <a:rPr lang="it-IT" i="1" dirty="0" smtClean="0">
                <a:sym typeface="Symbol"/>
              </a:rPr>
              <a:t>t’</a:t>
            </a:r>
            <a:r>
              <a:rPr lang="it-IT" dirty="0" smtClean="0">
                <a:sym typeface="Symbol"/>
              </a:rPr>
              <a:t> </a:t>
            </a:r>
            <a:r>
              <a:rPr lang="it-IT" dirty="0" smtClean="0"/>
              <a:t>misurato da S’ è </a:t>
            </a:r>
            <a:r>
              <a:rPr lang="it-IT" u="sng" dirty="0" smtClean="0"/>
              <a:t>proprio o improprio</a:t>
            </a:r>
            <a:r>
              <a:rPr lang="it-IT" dirty="0" smtClean="0"/>
              <a:t>?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5"/>
          <p:cNvGrpSpPr/>
          <p:nvPr/>
        </p:nvGrpSpPr>
        <p:grpSpPr>
          <a:xfrm>
            <a:off x="713554" y="785795"/>
            <a:ext cx="2215372" cy="2216165"/>
            <a:chOff x="713554" y="785795"/>
            <a:chExt cx="2215372" cy="2216165"/>
          </a:xfrm>
        </p:grpSpPr>
        <p:cxnSp>
          <p:nvCxnSpPr>
            <p:cNvPr id="7" name="Connettore 2 6"/>
            <p:cNvCxnSpPr/>
            <p:nvPr/>
          </p:nvCxnSpPr>
          <p:spPr>
            <a:xfrm rot="5400000" flipH="1" flipV="1">
              <a:off x="-392941" y="1893083"/>
              <a:ext cx="2214578" cy="1588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2 7"/>
            <p:cNvCxnSpPr/>
            <p:nvPr/>
          </p:nvCxnSpPr>
          <p:spPr>
            <a:xfrm rot="10800000" flipH="1" flipV="1">
              <a:off x="714348" y="3000372"/>
              <a:ext cx="2214578" cy="1588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ttangolo 9"/>
            <p:cNvSpPr/>
            <p:nvPr/>
          </p:nvSpPr>
          <p:spPr>
            <a:xfrm>
              <a:off x="714348" y="2786058"/>
              <a:ext cx="1643074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1357290" y="2285992"/>
              <a:ext cx="357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>
                  <a:solidFill>
                    <a:srgbClr val="0070C0"/>
                  </a:solidFill>
                </a:rPr>
                <a:t>L</a:t>
              </a:r>
              <a:endParaRPr lang="it-IT" sz="1200" dirty="0">
                <a:solidFill>
                  <a:srgbClr val="0070C0"/>
                </a:solidFill>
              </a:endParaRPr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857224" y="785795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S</a:t>
              </a:r>
              <a:endParaRPr lang="it-IT" sz="1400" dirty="0"/>
            </a:p>
          </p:txBody>
        </p:sp>
        <p:cxnSp>
          <p:nvCxnSpPr>
            <p:cNvPr id="15" name="Connettore 2 14"/>
            <p:cNvCxnSpPr/>
            <p:nvPr/>
          </p:nvCxnSpPr>
          <p:spPr>
            <a:xfrm>
              <a:off x="785786" y="2571744"/>
              <a:ext cx="1500198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16"/>
          <p:cNvGrpSpPr/>
          <p:nvPr/>
        </p:nvGrpSpPr>
        <p:grpSpPr>
          <a:xfrm>
            <a:off x="2357422" y="785794"/>
            <a:ext cx="2215372" cy="2216165"/>
            <a:chOff x="713554" y="785795"/>
            <a:chExt cx="2215372" cy="2216165"/>
          </a:xfrm>
        </p:grpSpPr>
        <p:cxnSp>
          <p:nvCxnSpPr>
            <p:cNvPr id="18" name="Connettore 2 17"/>
            <p:cNvCxnSpPr/>
            <p:nvPr/>
          </p:nvCxnSpPr>
          <p:spPr>
            <a:xfrm rot="5400000" flipH="1" flipV="1">
              <a:off x="-392941" y="1893083"/>
              <a:ext cx="2214578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/>
            <p:cNvCxnSpPr/>
            <p:nvPr/>
          </p:nvCxnSpPr>
          <p:spPr>
            <a:xfrm rot="10800000" flipH="1" flipV="1">
              <a:off x="714348" y="3000372"/>
              <a:ext cx="2214578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asellaDiTesto 21"/>
            <p:cNvSpPr txBox="1"/>
            <p:nvPr/>
          </p:nvSpPr>
          <p:spPr>
            <a:xfrm>
              <a:off x="857224" y="785795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rgbClr val="FF0000"/>
                  </a:solidFill>
                </a:rPr>
                <a:t>S’</a:t>
              </a:r>
              <a:endParaRPr lang="it-IT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CasellaDiTesto 23"/>
          <p:cNvSpPr txBox="1"/>
          <p:nvPr/>
        </p:nvSpPr>
        <p:spPr>
          <a:xfrm>
            <a:off x="642910" y="3500438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Conoscendo </a:t>
            </a:r>
            <a:r>
              <a:rPr lang="it-IT" dirty="0" smtClean="0">
                <a:sym typeface="Symbol"/>
              </a:rPr>
              <a:t></a:t>
            </a:r>
            <a:r>
              <a:rPr lang="it-IT" i="1" dirty="0" smtClean="0">
                <a:sym typeface="Symbol"/>
              </a:rPr>
              <a:t>t’</a:t>
            </a:r>
            <a:r>
              <a:rPr lang="it-IT" dirty="0" smtClean="0">
                <a:sym typeface="Symbol"/>
              </a:rPr>
              <a:t> e la velocità </a:t>
            </a:r>
            <a:r>
              <a:rPr lang="it-IT" i="1" dirty="0" smtClean="0">
                <a:sym typeface="Symbol"/>
              </a:rPr>
              <a:t>v</a:t>
            </a:r>
            <a:r>
              <a:rPr lang="it-IT" dirty="0" smtClean="0">
                <a:sym typeface="Symbol"/>
              </a:rPr>
              <a:t> con cui si muove il regolo, </a:t>
            </a:r>
            <a:r>
              <a:rPr lang="it-IT" i="1" dirty="0" smtClean="0">
                <a:sym typeface="Symbol"/>
              </a:rPr>
              <a:t>S</a:t>
            </a:r>
            <a:r>
              <a:rPr lang="it-IT" dirty="0" smtClean="0">
                <a:sym typeface="Symbol"/>
              </a:rPr>
              <a:t>’ può affermare che </a:t>
            </a:r>
            <a:r>
              <a:rPr lang="it-IT" i="1" dirty="0" smtClean="0">
                <a:solidFill>
                  <a:srgbClr val="FF0000"/>
                </a:solidFill>
                <a:sym typeface="Symbol"/>
              </a:rPr>
              <a:t>L</a:t>
            </a:r>
            <a:r>
              <a:rPr lang="it-IT" dirty="0" smtClean="0">
                <a:solidFill>
                  <a:srgbClr val="FF0000"/>
                </a:solidFill>
                <a:sym typeface="Symbol"/>
              </a:rPr>
              <a:t>’ = </a:t>
            </a:r>
            <a:r>
              <a:rPr lang="it-IT" i="1" dirty="0" smtClean="0">
                <a:solidFill>
                  <a:srgbClr val="FF0000"/>
                </a:solidFill>
                <a:sym typeface="Symbol"/>
              </a:rPr>
              <a:t>v</a:t>
            </a:r>
            <a:r>
              <a:rPr lang="it-IT" dirty="0" smtClean="0">
                <a:solidFill>
                  <a:srgbClr val="FF0000"/>
                </a:solidFill>
                <a:sym typeface="Symbol"/>
              </a:rPr>
              <a:t> </a:t>
            </a:r>
            <a:r>
              <a:rPr lang="it-IT" i="1" dirty="0" smtClean="0">
                <a:solidFill>
                  <a:srgbClr val="FF0000"/>
                </a:solidFill>
                <a:sym typeface="Symbol"/>
              </a:rPr>
              <a:t>t’</a:t>
            </a:r>
          </a:p>
          <a:p>
            <a:r>
              <a:rPr lang="it-IT" dirty="0" smtClean="0">
                <a:sym typeface="Symbol"/>
              </a:rPr>
              <a:t>Secondo </a:t>
            </a:r>
            <a:r>
              <a:rPr lang="it-IT" i="1" dirty="0" smtClean="0">
                <a:sym typeface="Symbol"/>
              </a:rPr>
              <a:t>S</a:t>
            </a:r>
            <a:r>
              <a:rPr lang="it-IT" dirty="0" smtClean="0">
                <a:sym typeface="Symbol"/>
              </a:rPr>
              <a:t> i due eventi </a:t>
            </a:r>
            <a:r>
              <a:rPr lang="it-IT" i="1" dirty="0" smtClean="0">
                <a:sym typeface="Symbol"/>
              </a:rPr>
              <a:t>O’ passa davanti ad A </a:t>
            </a:r>
            <a:r>
              <a:rPr lang="it-IT" dirty="0" smtClean="0">
                <a:sym typeface="Symbol"/>
              </a:rPr>
              <a:t>e </a:t>
            </a:r>
            <a:r>
              <a:rPr lang="it-IT" i="1" dirty="0" smtClean="0">
                <a:sym typeface="Symbol"/>
              </a:rPr>
              <a:t>O’ passa davanti a B</a:t>
            </a:r>
            <a:r>
              <a:rPr lang="it-IT" dirty="0" smtClean="0">
                <a:sym typeface="Symbol"/>
              </a:rPr>
              <a:t> </a:t>
            </a:r>
            <a:r>
              <a:rPr lang="it-IT" u="sng" dirty="0" smtClean="0">
                <a:sym typeface="Symbol"/>
              </a:rPr>
              <a:t>avvengono in punti diversi</a:t>
            </a:r>
            <a:r>
              <a:rPr lang="it-IT" dirty="0" smtClean="0">
                <a:sym typeface="Symbol"/>
              </a:rPr>
              <a:t>, quindi tra i due eventi misura un </a:t>
            </a:r>
            <a:r>
              <a:rPr lang="it-IT" dirty="0" smtClean="0">
                <a:solidFill>
                  <a:srgbClr val="0070C0"/>
                </a:solidFill>
                <a:sym typeface="Symbol"/>
              </a:rPr>
              <a:t>tempo improprio </a:t>
            </a:r>
            <a:r>
              <a:rPr lang="it-IT" i="1" dirty="0" smtClean="0">
                <a:solidFill>
                  <a:srgbClr val="0070C0"/>
                </a:solidFill>
                <a:sym typeface="Symbol"/>
              </a:rPr>
              <a:t>t</a:t>
            </a:r>
            <a:endParaRPr lang="it-IT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600" dirty="0" smtClean="0"/>
              <a:t>Le trasformazioni di </a:t>
            </a:r>
            <a:r>
              <a:rPr lang="it-IT" sz="2600" dirty="0" err="1" smtClean="0"/>
              <a:t>Lorentz</a:t>
            </a:r>
            <a:r>
              <a:rPr lang="it-IT" sz="2600" dirty="0" smtClean="0"/>
              <a:t> collegano le coordinate spazio – temporali in due sistemi di riferimento inerziali </a:t>
            </a:r>
            <a:r>
              <a:rPr lang="it-IT" sz="2600" i="1" dirty="0" smtClean="0"/>
              <a:t>S</a:t>
            </a:r>
            <a:r>
              <a:rPr lang="it-IT" sz="2600" dirty="0" smtClean="0"/>
              <a:t> e </a:t>
            </a:r>
            <a:r>
              <a:rPr lang="it-IT" sz="2600" i="1" dirty="0" smtClean="0"/>
              <a:t>S’</a:t>
            </a:r>
            <a:r>
              <a:rPr lang="it-IT" sz="2600" dirty="0" smtClean="0"/>
              <a:t> aventi le seguenti caratteristiche</a:t>
            </a:r>
          </a:p>
          <a:p>
            <a:pPr marL="916686" lvl="1" indent="-514350">
              <a:buFont typeface="+mj-lt"/>
              <a:buAutoNum type="arabicPeriod"/>
            </a:pP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Nell’istante </a:t>
            </a:r>
            <a:r>
              <a:rPr lang="it-IT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0 (nel sistema S – tutti gli orologi stazionari in S sono sincroni) gli assi cartesiani di S’ (x’y’z’) coincidono con gli assi di S (</a:t>
            </a:r>
            <a:r>
              <a:rPr lang="it-IT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xyz</a:t>
            </a: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e le origini O e O’ dei due sistemi coincidono</a:t>
            </a:r>
          </a:p>
          <a:p>
            <a:pPr marL="916686" lvl="1" indent="-514350">
              <a:buFont typeface="+mj-lt"/>
              <a:buAutoNum type="arabicPeriod"/>
            </a:pP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Nell’istante in cui i due riferimenti coincidono anche </a:t>
            </a:r>
            <a:r>
              <a:rPr lang="it-IT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t’</a:t>
            </a: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0 (misurato dagli orologi stazionari in S’ e sincroni)</a:t>
            </a:r>
          </a:p>
          <a:p>
            <a:pPr marL="916686" lvl="1" indent="-514350">
              <a:buFont typeface="+mj-lt"/>
              <a:buAutoNum type="arabicPeriod"/>
            </a:pP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Il sistema S’ trasla con moto rettilineo uniforme rispetto a S con velocità </a:t>
            </a:r>
            <a:r>
              <a:rPr lang="it-IT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diretta lungo la direzione comune degli assi </a:t>
            </a:r>
            <a:r>
              <a:rPr lang="it-IT" sz="24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it-IT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’; </a:t>
            </a: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l’asse </a:t>
            </a:r>
            <a:r>
              <a:rPr lang="it-IT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y’</a:t>
            </a: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rimane parallelo a </a:t>
            </a:r>
            <a:r>
              <a:rPr lang="it-IT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idem per </a:t>
            </a:r>
            <a:r>
              <a:rPr lang="it-IT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it-IT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x’</a:t>
            </a:r>
            <a:endParaRPr lang="it-IT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asellaDiTesto 23"/>
          <p:cNvSpPr txBox="1"/>
          <p:nvPr/>
        </p:nvSpPr>
        <p:spPr>
          <a:xfrm>
            <a:off x="642910" y="1214422"/>
            <a:ext cx="7858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ym typeface="Symbol"/>
              </a:rPr>
              <a:t>Quindi in base alla dilatazione dei tempi</a:t>
            </a:r>
            <a:endParaRPr lang="it-IT" dirty="0">
              <a:solidFill>
                <a:srgbClr val="0070C0"/>
              </a:solidFill>
            </a:endParaRPr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857224" y="1819270"/>
          <a:ext cx="2579687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Equazione" r:id="rId3" imgW="1295400" imgH="419100" progId="Equation.3">
                  <p:embed/>
                </p:oleObj>
              </mc:Choice>
              <mc:Fallback>
                <p:oleObj name="Equazione" r:id="rId3" imgW="1295400" imgH="4191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1819270"/>
                        <a:ext cx="2579687" cy="96678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3366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5094308" y="1785926"/>
          <a:ext cx="2478088" cy="96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Equazione" r:id="rId5" imgW="1244600" imgH="419100" progId="Equation.3">
                  <p:embed/>
                </p:oleObj>
              </mc:Choice>
              <mc:Fallback>
                <p:oleObj name="Equazione" r:id="rId5" imgW="1244600" imgH="4191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4308" y="1785926"/>
                        <a:ext cx="2478088" cy="9667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3366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Freccia a destra 19"/>
          <p:cNvSpPr/>
          <p:nvPr/>
        </p:nvSpPr>
        <p:spPr>
          <a:xfrm>
            <a:off x="3857620" y="2143116"/>
            <a:ext cx="785818" cy="28575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>
            <a:off x="642910" y="3038773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ym typeface="Symbol"/>
              </a:rPr>
              <a:t>Quindi:</a:t>
            </a:r>
          </a:p>
          <a:p>
            <a:pPr marL="273050" indent="-273050">
              <a:buFont typeface="Arial" pitchFamily="34" charset="0"/>
              <a:buChar char="•"/>
            </a:pPr>
            <a:r>
              <a:rPr lang="it-IT" dirty="0" smtClean="0">
                <a:solidFill>
                  <a:srgbClr val="0070C0"/>
                </a:solidFill>
                <a:sym typeface="Symbol"/>
              </a:rPr>
              <a:t>La lunghezza </a:t>
            </a:r>
            <a:r>
              <a:rPr lang="it-IT" b="1" i="1" dirty="0" smtClean="0">
                <a:solidFill>
                  <a:srgbClr val="FF0000"/>
                </a:solidFill>
                <a:sym typeface="Symbol"/>
              </a:rPr>
              <a:t>L’</a:t>
            </a:r>
            <a:r>
              <a:rPr lang="it-IT" b="1" dirty="0" smtClean="0">
                <a:solidFill>
                  <a:srgbClr val="0070C0"/>
                </a:solidFill>
                <a:sym typeface="Symbol"/>
              </a:rPr>
              <a:t> </a:t>
            </a:r>
            <a:r>
              <a:rPr lang="it-IT" dirty="0" smtClean="0">
                <a:solidFill>
                  <a:srgbClr val="0070C0"/>
                </a:solidFill>
                <a:sym typeface="Symbol"/>
              </a:rPr>
              <a:t>misurata nel sistema </a:t>
            </a:r>
            <a:r>
              <a:rPr lang="it-IT" b="1" i="1" dirty="0" smtClean="0">
                <a:solidFill>
                  <a:srgbClr val="FF0000"/>
                </a:solidFill>
                <a:sym typeface="Symbol"/>
              </a:rPr>
              <a:t>S’</a:t>
            </a:r>
            <a:r>
              <a:rPr lang="it-IT" dirty="0" smtClean="0">
                <a:solidFill>
                  <a:srgbClr val="0070C0"/>
                </a:solidFill>
                <a:sym typeface="Symbol"/>
              </a:rPr>
              <a:t> nel quale il regolo appare in moto a velocità </a:t>
            </a:r>
            <a:r>
              <a:rPr lang="it-IT" b="1" i="1" dirty="0" smtClean="0">
                <a:solidFill>
                  <a:srgbClr val="FF0000"/>
                </a:solidFill>
                <a:sym typeface="Symbol"/>
              </a:rPr>
              <a:t>v</a:t>
            </a:r>
            <a:r>
              <a:rPr lang="it-IT" dirty="0" smtClean="0">
                <a:sym typeface="Symbol"/>
              </a:rPr>
              <a:t> </a:t>
            </a:r>
            <a:r>
              <a:rPr lang="it-IT" dirty="0" smtClean="0">
                <a:solidFill>
                  <a:srgbClr val="0070C0"/>
                </a:solidFill>
                <a:sym typeface="Symbol"/>
              </a:rPr>
              <a:t>appare </a:t>
            </a:r>
            <a:r>
              <a:rPr lang="it-IT" b="1" dirty="0" smtClean="0">
                <a:solidFill>
                  <a:srgbClr val="FF0000"/>
                </a:solidFill>
                <a:sym typeface="Symbol"/>
              </a:rPr>
              <a:t>ridotta</a:t>
            </a:r>
            <a:r>
              <a:rPr lang="it-IT" dirty="0" smtClean="0">
                <a:solidFill>
                  <a:srgbClr val="0070C0"/>
                </a:solidFill>
                <a:sym typeface="Symbol"/>
              </a:rPr>
              <a:t> (</a:t>
            </a:r>
            <a:r>
              <a:rPr lang="it-IT" dirty="0" smtClean="0">
                <a:solidFill>
                  <a:srgbClr val="FF0000"/>
                </a:solidFill>
                <a:sym typeface="Symbol"/>
              </a:rPr>
              <a:t>contrazione</a:t>
            </a:r>
            <a:r>
              <a:rPr lang="it-IT" dirty="0" smtClean="0">
                <a:solidFill>
                  <a:srgbClr val="0070C0"/>
                </a:solidFill>
                <a:sym typeface="Symbol"/>
              </a:rPr>
              <a:t>) di un fattore 1/ rispetto alla lunghezza </a:t>
            </a:r>
            <a:r>
              <a:rPr lang="it-IT" b="1" i="1" dirty="0" smtClean="0">
                <a:solidFill>
                  <a:srgbClr val="00B050"/>
                </a:solidFill>
                <a:sym typeface="Symbol"/>
              </a:rPr>
              <a:t>L</a:t>
            </a:r>
            <a:r>
              <a:rPr lang="it-IT" dirty="0" smtClean="0">
                <a:solidFill>
                  <a:srgbClr val="0070C0"/>
                </a:solidFill>
                <a:sym typeface="Symbol"/>
              </a:rPr>
              <a:t> misurata nel sistema </a:t>
            </a:r>
            <a:r>
              <a:rPr lang="it-IT" b="1" i="1" dirty="0" smtClean="0">
                <a:solidFill>
                  <a:srgbClr val="00B050"/>
                </a:solidFill>
                <a:sym typeface="Symbol"/>
              </a:rPr>
              <a:t>S</a:t>
            </a:r>
            <a:r>
              <a:rPr lang="it-IT" dirty="0" smtClean="0">
                <a:solidFill>
                  <a:srgbClr val="0070C0"/>
                </a:solidFill>
                <a:sym typeface="Symbol"/>
              </a:rPr>
              <a:t> in cui il regolo </a:t>
            </a:r>
            <a:r>
              <a:rPr lang="it-IT" dirty="0" smtClean="0">
                <a:solidFill>
                  <a:srgbClr val="00B050"/>
                </a:solidFill>
                <a:sym typeface="Symbol"/>
              </a:rPr>
              <a:t>appare in quiete</a:t>
            </a:r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/>
        </p:nvGraphicFramePr>
        <p:xfrm>
          <a:off x="3074997" y="5059381"/>
          <a:ext cx="2782887" cy="1084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Equazione" r:id="rId7" imgW="1397000" imgH="469900" progId="Equation.3">
                  <p:embed/>
                </p:oleObj>
              </mc:Choice>
              <mc:Fallback>
                <p:oleObj name="Equazione" r:id="rId7" imgW="1397000" imgH="4699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4997" y="5059381"/>
                        <a:ext cx="2782887" cy="10842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3366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0" grpId="0" animBg="1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1052736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it-IT" sz="2000" dirty="0" smtClean="0">
                <a:sym typeface="Symbol"/>
              </a:rPr>
              <a:t>E’ evidente che la </a:t>
            </a:r>
            <a:r>
              <a:rPr lang="it-IT" sz="2000" dirty="0" smtClean="0">
                <a:solidFill>
                  <a:srgbClr val="FF0000"/>
                </a:solidFill>
                <a:sym typeface="Symbol"/>
              </a:rPr>
              <a:t>dilatazione dei tempi </a:t>
            </a:r>
            <a:r>
              <a:rPr lang="it-IT" sz="2000" dirty="0" smtClean="0">
                <a:sym typeface="Symbol"/>
              </a:rPr>
              <a:t>e la </a:t>
            </a:r>
            <a:r>
              <a:rPr lang="it-IT" sz="2000" dirty="0" smtClean="0">
                <a:solidFill>
                  <a:srgbClr val="FF0000"/>
                </a:solidFill>
                <a:sym typeface="Symbol"/>
              </a:rPr>
              <a:t>contrazione delle lunghezze</a:t>
            </a:r>
            <a:r>
              <a:rPr lang="it-IT" sz="2000" dirty="0" smtClean="0">
                <a:sym typeface="Symbol"/>
              </a:rPr>
              <a:t> sono due facce della stessa medaglia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it-IT" sz="2000" dirty="0" smtClean="0">
                <a:sym typeface="Symbol"/>
              </a:rPr>
              <a:t>In un dato sistema di riferimento non possiamo (per gli stessi due eventi) avere contemporaneamente sia il “tempo proprio” che “la lunghezza propria” 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it-IT" sz="2000" dirty="0" smtClean="0">
                <a:solidFill>
                  <a:srgbClr val="0070C0"/>
                </a:solidFill>
                <a:sym typeface="Symbol"/>
              </a:rPr>
              <a:t>Da notare l’”invarianza” del “</a:t>
            </a:r>
            <a:r>
              <a:rPr lang="it-IT" sz="2000" i="1" dirty="0" smtClean="0">
                <a:solidFill>
                  <a:srgbClr val="0070C0"/>
                </a:solidFill>
                <a:sym typeface="Symbol"/>
              </a:rPr>
              <a:t>volume spazio-temporale”</a:t>
            </a:r>
            <a:r>
              <a:rPr lang="it-IT" sz="2000" dirty="0" smtClean="0">
                <a:solidFill>
                  <a:srgbClr val="0070C0"/>
                </a:solidFill>
                <a:sym typeface="Symbol"/>
              </a:rPr>
              <a:t> (</a:t>
            </a:r>
            <a:r>
              <a:rPr lang="it-IT" sz="2000" dirty="0" err="1" smtClean="0">
                <a:solidFill>
                  <a:srgbClr val="0070C0"/>
                </a:solidFill>
                <a:sym typeface="Symbol"/>
              </a:rPr>
              <a:t>Touschek</a:t>
            </a:r>
            <a:r>
              <a:rPr lang="it-IT" sz="2000" dirty="0" smtClean="0">
                <a:solidFill>
                  <a:srgbClr val="0070C0"/>
                </a:solidFill>
                <a:sym typeface="Symbol"/>
              </a:rPr>
              <a:t>)</a:t>
            </a:r>
          </a:p>
        </p:txBody>
      </p:sp>
      <p:graphicFrame>
        <p:nvGraphicFramePr>
          <p:cNvPr id="95234" name="Object 2"/>
          <p:cNvGraphicFramePr>
            <a:graphicFrameLocks noChangeAspect="1"/>
          </p:cNvGraphicFramePr>
          <p:nvPr/>
        </p:nvGraphicFramePr>
        <p:xfrm>
          <a:off x="2771800" y="2924944"/>
          <a:ext cx="3093194" cy="784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4" name="Equazione" r:id="rId3" imgW="2019240" imgH="444240" progId="Equation.3">
                  <p:embed/>
                </p:oleObj>
              </mc:Choice>
              <mc:Fallback>
                <p:oleObj name="Equazione" r:id="rId3" imgW="2019240" imgH="444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924944"/>
                        <a:ext cx="3093194" cy="78433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3366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755576" y="3573016"/>
            <a:ext cx="78581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 algn="just">
              <a:buFont typeface="Arial" pitchFamily="34" charset="0"/>
              <a:buChar char="•"/>
            </a:pPr>
            <a:r>
              <a:rPr lang="it-IT" sz="2000" dirty="0" smtClean="0">
                <a:sym typeface="Symbol"/>
              </a:rPr>
              <a:t>Il suo significato è che se in un SRI misuro una </a:t>
            </a:r>
            <a:r>
              <a:rPr lang="it-IT" sz="2000" dirty="0" smtClean="0">
                <a:solidFill>
                  <a:srgbClr val="FF0000"/>
                </a:solidFill>
                <a:sym typeface="Symbol"/>
              </a:rPr>
              <a:t>lunghezza propria </a:t>
            </a:r>
            <a:r>
              <a:rPr lang="it-IT" sz="2000" dirty="0" smtClean="0">
                <a:sym typeface="Symbol"/>
              </a:rPr>
              <a:t>(ad esempio la lunghezza del percorso fatto da particella) e la moltiplico per il corrispondente </a:t>
            </a:r>
            <a:r>
              <a:rPr lang="it-IT" sz="2000" dirty="0" smtClean="0">
                <a:solidFill>
                  <a:srgbClr val="FF0000"/>
                </a:solidFill>
                <a:sym typeface="Symbol"/>
              </a:rPr>
              <a:t>tempo proprio </a:t>
            </a:r>
            <a:r>
              <a:rPr lang="it-IT" sz="2000" dirty="0" smtClean="0">
                <a:sym typeface="Symbol"/>
              </a:rPr>
              <a:t>(il tempo impiegato dalla particella per compiere il percorso nel </a:t>
            </a:r>
            <a:r>
              <a:rPr lang="it-IT" sz="2000" i="1" dirty="0" smtClean="0">
                <a:sym typeface="Symbol"/>
              </a:rPr>
              <a:t>suo</a:t>
            </a:r>
            <a:r>
              <a:rPr lang="it-IT" sz="2000" dirty="0" smtClean="0">
                <a:sym typeface="Symbol"/>
              </a:rPr>
              <a:t> SR) ottengo lo stesso risultato che si ottiene moltiplicando la </a:t>
            </a:r>
            <a:r>
              <a:rPr lang="it-IT" sz="2000" dirty="0" smtClean="0">
                <a:solidFill>
                  <a:srgbClr val="0070C0"/>
                </a:solidFill>
                <a:sym typeface="Symbol"/>
              </a:rPr>
              <a:t>lunghezza contratta </a:t>
            </a:r>
            <a:r>
              <a:rPr lang="it-IT" sz="2000" dirty="0" smtClean="0">
                <a:sym typeface="Symbol"/>
              </a:rPr>
              <a:t>(ossia nel SR della particella) per il </a:t>
            </a:r>
            <a:r>
              <a:rPr lang="it-IT" sz="2000" dirty="0" smtClean="0">
                <a:solidFill>
                  <a:srgbClr val="0070C0"/>
                </a:solidFill>
                <a:sym typeface="Symbol"/>
              </a:rPr>
              <a:t>tempo dilatato </a:t>
            </a:r>
            <a:r>
              <a:rPr lang="it-IT" sz="2000" dirty="0" smtClean="0">
                <a:sym typeface="Symbol"/>
              </a:rPr>
              <a:t>(ossia nel SR del laboratorio)</a:t>
            </a:r>
          </a:p>
          <a:p>
            <a:pPr marL="179388" indent="-179388" algn="just">
              <a:buFont typeface="Arial" pitchFamily="34" charset="0"/>
              <a:buChar char="•"/>
            </a:pPr>
            <a:r>
              <a:rPr lang="it-IT" sz="2000" dirty="0" smtClean="0">
                <a:sym typeface="Symbol"/>
              </a:rPr>
              <a:t>È semplicemente un altro modo per esprimere il fatto che:</a:t>
            </a:r>
          </a:p>
        </p:txBody>
      </p:sp>
      <p:graphicFrame>
        <p:nvGraphicFramePr>
          <p:cNvPr id="95235" name="Object 3"/>
          <p:cNvGraphicFramePr>
            <a:graphicFrameLocks noChangeAspect="1"/>
          </p:cNvGraphicFramePr>
          <p:nvPr/>
        </p:nvGraphicFramePr>
        <p:xfrm>
          <a:off x="7092280" y="5229200"/>
          <a:ext cx="1576387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5" name="Equazione" r:id="rId5" imgW="1028520" imgH="469800" progId="Equation.3">
                  <p:embed/>
                </p:oleObj>
              </mc:Choice>
              <mc:Fallback>
                <p:oleObj name="Equazione" r:id="rId5" imgW="1028520" imgH="469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5229200"/>
                        <a:ext cx="1576387" cy="8302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3366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692696"/>
            <a:ext cx="7772400" cy="762000"/>
          </a:xfrm>
        </p:spPr>
        <p:txBody>
          <a:bodyPr>
            <a:normAutofit/>
          </a:bodyPr>
          <a:lstStyle/>
          <a:p>
            <a:r>
              <a:rPr lang="it-IT" dirty="0"/>
              <a:t>Relatività Della Simultaneità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7772400" cy="4781550"/>
          </a:xfrm>
        </p:spPr>
        <p:txBody>
          <a:bodyPr/>
          <a:lstStyle/>
          <a:p>
            <a:r>
              <a:rPr lang="it-IT" sz="2800" dirty="0"/>
              <a:t>Due eventi </a:t>
            </a:r>
            <a:r>
              <a:rPr lang="it-IT" sz="2800" dirty="0">
                <a:solidFill>
                  <a:srgbClr val="FF0000"/>
                </a:solidFill>
              </a:rPr>
              <a:t>A e B che sono simultanei  per un osservatore S</a:t>
            </a:r>
            <a:r>
              <a:rPr lang="it-IT" sz="2800" dirty="0"/>
              <a:t>, </a:t>
            </a:r>
            <a:r>
              <a:rPr lang="it-IT" sz="2800" dirty="0" smtClean="0">
                <a:solidFill>
                  <a:srgbClr val="00B0F0"/>
                </a:solidFill>
              </a:rPr>
              <a:t>non sono simultanei secondo </a:t>
            </a:r>
            <a:r>
              <a:rPr lang="it-IT" sz="2800" dirty="0">
                <a:solidFill>
                  <a:srgbClr val="00B0F0"/>
                </a:solidFill>
              </a:rPr>
              <a:t>l’osservatore S’ </a:t>
            </a:r>
            <a:r>
              <a:rPr lang="it-IT" sz="2800" dirty="0"/>
              <a:t>che si muove rispetto a S con velocità</a:t>
            </a: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sz="2800" dirty="0"/>
              <a:t>.</a:t>
            </a:r>
          </a:p>
          <a:p>
            <a:r>
              <a:rPr lang="it-IT" sz="2800" dirty="0"/>
              <a:t>I due eventi sono simultanei anche per S’ solo se per S avvengono nello stesso punto.</a:t>
            </a:r>
          </a:p>
        </p:txBody>
      </p:sp>
      <p:graphicFrame>
        <p:nvGraphicFramePr>
          <p:cNvPr id="27648" name="Object 0"/>
          <p:cNvGraphicFramePr>
            <a:graphicFrameLocks noChangeAspect="1"/>
          </p:cNvGraphicFramePr>
          <p:nvPr/>
        </p:nvGraphicFramePr>
        <p:xfrm>
          <a:off x="2123728" y="4365104"/>
          <a:ext cx="4648944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3" imgW="1447172" imgH="393529" progId="Equation.3">
                  <p:embed/>
                </p:oleObj>
              </mc:Choice>
              <mc:Fallback>
                <p:oleObj name="Equation" r:id="rId3" imgW="1447172" imgH="39352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4365104"/>
                        <a:ext cx="4648944" cy="1447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772400" cy="762000"/>
          </a:xfrm>
        </p:spPr>
        <p:txBody>
          <a:bodyPr/>
          <a:lstStyle/>
          <a:p>
            <a:r>
              <a:rPr lang="it-IT" dirty="0" smtClean="0"/>
              <a:t>Dimostriamolo</a:t>
            </a:r>
            <a:endParaRPr lang="it-IT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68760"/>
            <a:ext cx="7772400" cy="2304256"/>
          </a:xfrm>
        </p:spPr>
        <p:txBody>
          <a:bodyPr>
            <a:normAutofit/>
          </a:bodyPr>
          <a:lstStyle/>
          <a:p>
            <a:pPr marL="182563" indent="-157163"/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Consideriamo due eventi che avvengano, rispetto al sistema inerziale  S </a:t>
            </a:r>
            <a:r>
              <a:rPr lang="it-IT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nello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stesso istante di tempo (simultanei) 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ma in punti distinti (per semplicità considero solo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):</a:t>
            </a:r>
            <a:r>
              <a:rPr lang="it-IT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it-IT" sz="22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82563" indent="-157163"/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Utilizziamo le Trasformazioni di Lorentz per ricavare le coordinate temporali in S’ che trasla rispetto a S con velocità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v, 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ricordando che </a:t>
            </a:r>
            <a:r>
              <a:rPr lang="it-IT" sz="22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2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it-IT" sz="22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200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2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638143"/>
              </p:ext>
            </p:extLst>
          </p:nvPr>
        </p:nvGraphicFramePr>
        <p:xfrm>
          <a:off x="1760538" y="3500438"/>
          <a:ext cx="5038725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name="Equazione" r:id="rId3" imgW="2362200" imgH="431800" progId="Equation.3">
                  <p:embed/>
                </p:oleObj>
              </mc:Choice>
              <mc:Fallback>
                <p:oleObj name="Equazione" r:id="rId3" imgW="2362200" imgH="431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0538" y="3500438"/>
                        <a:ext cx="5038725" cy="8874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1625717"/>
              </p:ext>
            </p:extLst>
          </p:nvPr>
        </p:nvGraphicFramePr>
        <p:xfrm>
          <a:off x="623888" y="4652963"/>
          <a:ext cx="7969250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Equazione" r:id="rId5" imgW="3733800" imgH="431800" progId="Equation.3">
                  <p:embed/>
                </p:oleObj>
              </mc:Choice>
              <mc:Fallback>
                <p:oleObj name="Equazione" r:id="rId5" imgW="3733800" imgH="431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888" y="4652963"/>
                        <a:ext cx="7969250" cy="8874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043608" y="5733256"/>
            <a:ext cx="7272808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82563" marR="0" lvl="0" indent="-157163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Quindi S’ giudica che i due eventi </a:t>
            </a:r>
            <a:r>
              <a:rPr kumimoji="0" lang="it-IT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non sono simultanei</a:t>
            </a:r>
          </a:p>
        </p:txBody>
      </p:sp>
    </p:spTree>
    <p:extLst>
      <p:ext uri="{BB962C8B-B14F-4D97-AF65-F5344CB8AC3E}">
        <p14:creationId xmlns:p14="http://schemas.microsoft.com/office/powerpoint/2010/main" val="383469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62000"/>
            <a:ext cx="8229600" cy="1066800"/>
          </a:xfrm>
        </p:spPr>
        <p:txBody>
          <a:bodyPr/>
          <a:lstStyle/>
          <a:p>
            <a:r>
              <a:rPr lang="it-IT" dirty="0" smtClean="0"/>
              <a:t>Causa ed effetto?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1107568"/>
          </a:xfrm>
        </p:spPr>
        <p:txBody>
          <a:bodyPr/>
          <a:lstStyle/>
          <a:p>
            <a:pPr algn="just"/>
            <a:r>
              <a:rPr lang="it-IT" dirty="0" smtClean="0"/>
              <a:t>La relazione precedente mostra che l’ordine temporale tra i due eventi non è </a:t>
            </a:r>
            <a:r>
              <a:rPr lang="it-IT" dirty="0" smtClean="0">
                <a:solidFill>
                  <a:srgbClr val="0070C0"/>
                </a:solidFill>
              </a:rPr>
              <a:t>assoluto</a:t>
            </a:r>
            <a:r>
              <a:rPr lang="it-IT" dirty="0" smtClean="0"/>
              <a:t>!</a:t>
            </a:r>
          </a:p>
        </p:txBody>
      </p:sp>
      <p:graphicFrame>
        <p:nvGraphicFramePr>
          <p:cNvPr id="66562" name="Object 2"/>
          <p:cNvGraphicFramePr>
            <a:graphicFrameLocks noChangeAspect="1"/>
          </p:cNvGraphicFramePr>
          <p:nvPr/>
        </p:nvGraphicFramePr>
        <p:xfrm>
          <a:off x="3041650" y="2475359"/>
          <a:ext cx="2738438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Equazione" r:id="rId3" imgW="1282700" imgH="393700" progId="Equation.3">
                  <p:embed/>
                </p:oleObj>
              </mc:Choice>
              <mc:Fallback>
                <p:oleObj name="Equazione" r:id="rId3" imgW="1282700" imgH="3937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1650" y="2475359"/>
                        <a:ext cx="2738438" cy="8096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539552" y="3356992"/>
            <a:ext cx="8229600" cy="2880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Per un osservatore </a:t>
            </a:r>
            <a:r>
              <a:rPr kumimoji="0" lang="it-IT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S’</a:t>
            </a:r>
            <a:r>
              <a:rPr kumimoji="0" lang="it-IT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it-IT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l’intervallo</a:t>
            </a:r>
            <a:r>
              <a:rPr kumimoji="0" lang="it-IT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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  <a:sym typeface="Symbol"/>
              </a:rPr>
              <a:t>t’</a:t>
            </a:r>
            <a:r>
              <a:rPr lang="it-IT" dirty="0" smtClean="0">
                <a:cs typeface="Times New Roman" pitchFamily="18" charset="0"/>
                <a:sym typeface="Symbol"/>
              </a:rPr>
              <a:t> potrà essere negativo (quindi B precede A), per S’’ (che ha velocità opposta a quella di S’, rispetto a S) sarà A </a:t>
            </a:r>
            <a:r>
              <a:rPr lang="it-IT" dirty="0" err="1" smtClean="0">
                <a:cs typeface="Times New Roman" pitchFamily="18" charset="0"/>
                <a:sym typeface="Symbol"/>
              </a:rPr>
              <a:t>a</a:t>
            </a:r>
            <a:r>
              <a:rPr lang="it-IT" dirty="0" smtClean="0">
                <a:cs typeface="Times New Roman" pitchFamily="18" charset="0"/>
                <a:sym typeface="Symbol"/>
              </a:rPr>
              <a:t> precedere B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dirty="0" smtClean="0">
                <a:cs typeface="Times New Roman" pitchFamily="18" charset="0"/>
              </a:rPr>
              <a:t>Ma se </a:t>
            </a:r>
            <a:r>
              <a:rPr lang="it-IT" dirty="0" smtClean="0">
                <a:solidFill>
                  <a:srgbClr val="FF0000"/>
                </a:solidFill>
                <a:cs typeface="Times New Roman" pitchFamily="18" charset="0"/>
              </a:rPr>
              <a:t>A è la causa di B</a:t>
            </a:r>
            <a:r>
              <a:rPr lang="it-IT" dirty="0" smtClean="0">
                <a:cs typeface="Times New Roman" pitchFamily="18" charset="0"/>
              </a:rPr>
              <a:t>, come può, nel giudizio di S’ accadere dopo B? Che fine fa la relazione causa – effetto?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Possiamo rispondere usando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itchFamily="18" charset="0"/>
              </a:rPr>
              <a:t>invariante intervallo spazio – </a:t>
            </a: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itchFamily="18" charset="0"/>
              </a:rPr>
              <a:t>tempo…</a:t>
            </a: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oppure…</a:t>
            </a:r>
            <a:endParaRPr kumimoji="0" lang="it-IT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3744416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Cosa significa la frase “l’evento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) è causa dell’evento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)”?</a:t>
            </a:r>
          </a:p>
          <a:p>
            <a:pPr algn="just"/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Supponiamo di sparare un proiettile, che nel nostro SRI (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) viaggia con velocità </a:t>
            </a:r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/2 e colpisce un vaso posto in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&gt;0</a:t>
            </a:r>
          </a:p>
          <a:p>
            <a:pPr algn="just"/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Possiamo attribuire l’effetto “il vaso si rompe in B” alla causa “ho sparato un proiettile da A”</a:t>
            </a:r>
          </a:p>
          <a:p>
            <a:pPr algn="just"/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Se l’evento A avviene (per comodità di calcolo) in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= 0 al tempo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= 0 allora l’evento B per me avviene in un istante successivo </a:t>
            </a:r>
          </a:p>
        </p:txBody>
      </p:sp>
      <p:graphicFrame>
        <p:nvGraphicFramePr>
          <p:cNvPr id="66562" name="Object 2"/>
          <p:cNvGraphicFramePr>
            <a:graphicFrameLocks noChangeAspect="1"/>
          </p:cNvGraphicFramePr>
          <p:nvPr/>
        </p:nvGraphicFramePr>
        <p:xfrm>
          <a:off x="3851920" y="4149080"/>
          <a:ext cx="12192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Equazione" r:id="rId3" imgW="571252" imgH="393529" progId="Equation.3">
                  <p:embed/>
                </p:oleObj>
              </mc:Choice>
              <mc:Fallback>
                <p:oleObj name="Equazione" r:id="rId3" imgW="571252" imgH="39352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149080"/>
                        <a:ext cx="1219200" cy="8096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contenuto 2"/>
          <p:cNvSpPr txBox="1">
            <a:spLocks/>
          </p:cNvSpPr>
          <p:nvPr/>
        </p:nvSpPr>
        <p:spPr>
          <a:xfrm>
            <a:off x="683568" y="5157192"/>
            <a:ext cx="8229600" cy="12241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dirty="0" smtClean="0">
                <a:cs typeface="Times New Roman" pitchFamily="18" charset="0"/>
              </a:rPr>
              <a:t>Quale giudizio da un osservatore in un sistema S’ in moto relativo con velocità </a:t>
            </a:r>
            <a:r>
              <a:rPr lang="it-IT" i="1" dirty="0" smtClean="0">
                <a:cs typeface="Times New Roman" pitchFamily="18" charset="0"/>
              </a:rPr>
              <a:t>v</a:t>
            </a:r>
            <a:r>
              <a:rPr lang="it-IT" dirty="0" smtClean="0">
                <a:cs typeface="Times New Roman" pitchFamily="18" charset="0"/>
              </a:rPr>
              <a:t>? Usiamo </a:t>
            </a:r>
            <a:r>
              <a:rPr lang="it-IT" dirty="0" err="1" smtClean="0">
                <a:cs typeface="Times New Roman" pitchFamily="18" charset="0"/>
              </a:rPr>
              <a:t>T.L.</a:t>
            </a:r>
            <a:endParaRPr kumimoji="0" lang="it-IT" sz="24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648072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Per S’ (con le solite convenzioni) </a:t>
            </a:r>
          </a:p>
        </p:txBody>
      </p:sp>
      <p:graphicFrame>
        <p:nvGraphicFramePr>
          <p:cNvPr id="66562" name="Object 2"/>
          <p:cNvGraphicFramePr>
            <a:graphicFrameLocks noChangeAspect="1"/>
          </p:cNvGraphicFramePr>
          <p:nvPr/>
        </p:nvGraphicFramePr>
        <p:xfrm>
          <a:off x="2051720" y="1340768"/>
          <a:ext cx="457835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Equazione" r:id="rId3" imgW="2146300" imgH="457200" progId="Equation.3">
                  <p:embed/>
                </p:oleObj>
              </mc:Choice>
              <mc:Fallback>
                <p:oleObj name="Equazione" r:id="rId3" imgW="214630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1340768"/>
                        <a:ext cx="4578350" cy="939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contenuto 2"/>
          <p:cNvSpPr txBox="1">
            <a:spLocks/>
          </p:cNvSpPr>
          <p:nvPr/>
        </p:nvSpPr>
        <p:spPr>
          <a:xfrm>
            <a:off x="611560" y="2564904"/>
            <a:ext cx="8229600" cy="259228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dirty="0" smtClean="0">
                <a:cs typeface="Times New Roman" pitchFamily="18" charset="0"/>
              </a:rPr>
              <a:t>Dato </a:t>
            </a:r>
            <a:r>
              <a:rPr lang="it-IT" smtClean="0">
                <a:cs typeface="Times New Roman" pitchFamily="18" charset="0"/>
              </a:rPr>
              <a:t>che v</a:t>
            </a:r>
            <a:r>
              <a:rPr lang="it-IT" i="1" smtClean="0">
                <a:cs typeface="Times New Roman" pitchFamily="18" charset="0"/>
              </a:rPr>
              <a:t>/c </a:t>
            </a:r>
            <a:r>
              <a:rPr lang="it-IT" dirty="0" smtClean="0">
                <a:cs typeface="Times New Roman" pitchFamily="18" charset="0"/>
              </a:rPr>
              <a:t>&lt; 1 allora </a:t>
            </a:r>
            <a:r>
              <a:rPr lang="it-IT" i="1" dirty="0" smtClean="0">
                <a:cs typeface="Times New Roman" pitchFamily="18" charset="0"/>
              </a:rPr>
              <a:t>t’</a:t>
            </a:r>
            <a:r>
              <a:rPr lang="it-IT" i="1" baseline="-25000" dirty="0" smtClean="0">
                <a:cs typeface="Times New Roman" pitchFamily="18" charset="0"/>
              </a:rPr>
              <a:t>B </a:t>
            </a:r>
            <a:r>
              <a:rPr lang="it-IT" dirty="0" smtClean="0">
                <a:cs typeface="Times New Roman" pitchFamily="18" charset="0"/>
              </a:rPr>
              <a:t>&gt; 0 (sia che la velocità relativa di </a:t>
            </a:r>
            <a:r>
              <a:rPr lang="it-IT" i="1" dirty="0" smtClean="0">
                <a:cs typeface="Times New Roman" pitchFamily="18" charset="0"/>
              </a:rPr>
              <a:t>S’</a:t>
            </a:r>
            <a:r>
              <a:rPr lang="it-IT" dirty="0" smtClean="0">
                <a:cs typeface="Times New Roman" pitchFamily="18" charset="0"/>
              </a:rPr>
              <a:t> sia positiva che negativa)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Quindi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anche per S’ l’evento B è successivo all’evento A e anche per S’ “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è la causa di B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”, cioè </a:t>
            </a:r>
            <a:r>
              <a:rPr kumimoji="0" lang="it-IT" sz="2400" b="0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e B sono correlati causalmente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it-IT" baseline="0" dirty="0" smtClean="0">
                <a:cs typeface="Times New Roman" pitchFamily="18" charset="0"/>
              </a:rPr>
              <a:t>Vediamo ora se abbiamo due eventi</a:t>
            </a:r>
            <a:r>
              <a:rPr lang="it-IT" dirty="0" smtClean="0">
                <a:cs typeface="Times New Roman" pitchFamily="18" charset="0"/>
              </a:rPr>
              <a:t> che per S non sono correlati</a:t>
            </a:r>
            <a:endParaRPr kumimoji="0" lang="it-IT" sz="2400" b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3672408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Supponiamo di sparare un proiettile, che nel nostro SRI (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) viaggia con velocità </a:t>
            </a:r>
            <a:r>
              <a:rPr lang="it-IT" sz="2400" dirty="0" err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/2 verso un vaso posto in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Il vaso esplode all’istante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/2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algn="just"/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Possiamo ancora dire che per S “A è causa di B”?</a:t>
            </a:r>
          </a:p>
          <a:p>
            <a:pPr algn="just"/>
            <a:r>
              <a:rPr lang="it-IT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: Un raggio di luce che parte assieme al proiettile arriva in B all’istante 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 =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it-IT" sz="24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sz="2400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, quindi “</a:t>
            </a:r>
            <a:r>
              <a:rPr lang="it-IT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l’informazione” arriva dopo l’esplosione del vaso che non può essere causata dall’aver sparato il proiettile</a:t>
            </a:r>
          </a:p>
          <a:p>
            <a:pPr lvl="0" algn="just"/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Cosa dice S’ in moto relativo con velocità </a:t>
            </a:r>
            <a:r>
              <a:rPr lang="it-IT" sz="24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just"/>
            <a:endParaRPr lang="it-IT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683568" y="5157192"/>
            <a:ext cx="8229600" cy="12241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4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2707" name="Object 2"/>
          <p:cNvGraphicFramePr>
            <a:graphicFrameLocks noChangeAspect="1"/>
          </p:cNvGraphicFramePr>
          <p:nvPr/>
        </p:nvGraphicFramePr>
        <p:xfrm>
          <a:off x="1691680" y="4293096"/>
          <a:ext cx="6048672" cy="836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Equazione" r:id="rId3" imgW="3187700" imgH="457200" progId="Equation.3">
                  <p:embed/>
                </p:oleObj>
              </mc:Choice>
              <mc:Fallback>
                <p:oleObj name="Equazione" r:id="rId3" imgW="318770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4293096"/>
                        <a:ext cx="6048672" cy="83605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contenuto 2"/>
          <p:cNvSpPr txBox="1">
            <a:spLocks/>
          </p:cNvSpPr>
          <p:nvPr/>
        </p:nvSpPr>
        <p:spPr>
          <a:xfrm>
            <a:off x="611560" y="5229200"/>
            <a:ext cx="8229600" cy="1224136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>
            <a:norm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lang="it-IT" dirty="0" smtClean="0">
                <a:cs typeface="Times New Roman" pitchFamily="18" charset="0"/>
              </a:rPr>
              <a:t>Se </a:t>
            </a:r>
            <a:r>
              <a:rPr lang="it-IT" i="1" dirty="0" smtClean="0">
                <a:cs typeface="Times New Roman" pitchFamily="18" charset="0"/>
              </a:rPr>
              <a:t>v</a:t>
            </a:r>
            <a:r>
              <a:rPr lang="it-IT" dirty="0" smtClean="0">
                <a:cs typeface="Times New Roman" pitchFamily="18" charset="0"/>
              </a:rPr>
              <a:t> &gt; </a:t>
            </a:r>
            <a:r>
              <a:rPr lang="it-IT" i="1" dirty="0" smtClean="0">
                <a:cs typeface="Times New Roman" pitchFamily="18" charset="0"/>
              </a:rPr>
              <a:t>c</a:t>
            </a:r>
            <a:r>
              <a:rPr lang="it-IT" dirty="0" smtClean="0">
                <a:cs typeface="Times New Roman" pitchFamily="18" charset="0"/>
              </a:rPr>
              <a:t>/2 secondo S’ l’evento B precede A! </a:t>
            </a:r>
            <a:r>
              <a:rPr lang="it-IT" dirty="0" smtClean="0">
                <a:solidFill>
                  <a:srgbClr val="FF0000"/>
                </a:solidFill>
                <a:cs typeface="Times New Roman" pitchFamily="18" charset="0"/>
              </a:rPr>
              <a:t>L’ordine temporale si è invertito</a:t>
            </a:r>
            <a:r>
              <a:rPr lang="it-IT" dirty="0" smtClean="0">
                <a:cs typeface="Times New Roman" pitchFamily="18" charset="0"/>
              </a:rPr>
              <a:t> ma ciò non è un problema perché “</a:t>
            </a:r>
            <a:r>
              <a:rPr lang="it-IT" b="1" dirty="0" smtClean="0">
                <a:solidFill>
                  <a:srgbClr val="0070C0"/>
                </a:solidFill>
                <a:cs typeface="Times New Roman" pitchFamily="18" charset="0"/>
              </a:rPr>
              <a:t>A non è in relazione causa effetto con B</a:t>
            </a:r>
            <a:r>
              <a:rPr lang="it-IT" dirty="0" smtClean="0">
                <a:cs typeface="Times New Roman" pitchFamily="18" charset="0"/>
              </a:rPr>
              <a:t>”</a:t>
            </a:r>
            <a:endParaRPr kumimoji="0" lang="it-IT" sz="24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772400" cy="762000"/>
          </a:xfrm>
        </p:spPr>
        <p:txBody>
          <a:bodyPr>
            <a:normAutofit/>
          </a:bodyPr>
          <a:lstStyle/>
          <a:p>
            <a:r>
              <a:rPr lang="it-IT" dirty="0"/>
              <a:t>Trasformazioni Delle Velocità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412776"/>
            <a:ext cx="3096344" cy="648072"/>
          </a:xfrm>
        </p:spPr>
        <p:txBody>
          <a:bodyPr/>
          <a:lstStyle/>
          <a:p>
            <a:r>
              <a:rPr lang="it-IT" dirty="0"/>
              <a:t>Lungo asse </a:t>
            </a:r>
            <a:r>
              <a:rPr lang="it-IT" i="1" dirty="0" smtClean="0"/>
              <a:t>x</a:t>
            </a:r>
            <a:r>
              <a:rPr lang="it-IT" dirty="0" smtClean="0"/>
              <a:t>:</a:t>
            </a:r>
            <a:endParaRPr lang="it-IT" dirty="0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4427984" y="1124744"/>
          <a:ext cx="2448272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Equation" r:id="rId3" imgW="914400" imgH="609600" progId="Equation.3">
                  <p:embed/>
                </p:oleObj>
              </mc:Choice>
              <mc:Fallback>
                <p:oleObj name="Equation" r:id="rId3" imgW="914400" imgH="609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1124744"/>
                        <a:ext cx="2448272" cy="16954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4501480" y="2836912"/>
          <a:ext cx="2374776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Equation" r:id="rId5" imgW="1143000" imgH="660400" progId="Equation.3">
                  <p:embed/>
                </p:oleObj>
              </mc:Choice>
              <mc:Fallback>
                <p:oleObj name="Equation" r:id="rId5" imgW="1143000" imgH="660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1480" y="2836912"/>
                        <a:ext cx="2374776" cy="16002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15616" y="3068960"/>
            <a:ext cx="3096344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Lungo asse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115616" y="5085184"/>
            <a:ext cx="3096344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Lungo asse </a:t>
            </a:r>
            <a:r>
              <a:rPr kumimoji="0" lang="it-IT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</p:txBody>
      </p:sp>
      <p:graphicFrame>
        <p:nvGraphicFramePr>
          <p:cNvPr id="17422" name="Object 14"/>
          <p:cNvGraphicFramePr>
            <a:graphicFrameLocks noChangeAspect="1"/>
          </p:cNvGraphicFramePr>
          <p:nvPr/>
        </p:nvGraphicFramePr>
        <p:xfrm>
          <a:off x="4552950" y="4843463"/>
          <a:ext cx="2268538" cy="150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Equazione" r:id="rId7" imgW="1091726" imgH="622030" progId="Equation.3">
                  <p:embed/>
                </p:oleObj>
              </mc:Choice>
              <mc:Fallback>
                <p:oleObj name="Equazione" r:id="rId7" imgW="1091726" imgH="62203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2950" y="4843463"/>
                        <a:ext cx="2268538" cy="15081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772400" cy="762000"/>
          </a:xfrm>
        </p:spPr>
        <p:txBody>
          <a:bodyPr/>
          <a:lstStyle/>
          <a:p>
            <a:r>
              <a:rPr lang="it-IT" dirty="0" smtClean="0"/>
              <a:t>Dimostriamole</a:t>
            </a:r>
            <a:endParaRPr lang="it-IT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68760"/>
            <a:ext cx="7772400" cy="792088"/>
          </a:xfrm>
        </p:spPr>
        <p:txBody>
          <a:bodyPr>
            <a:normAutofit/>
          </a:bodyPr>
          <a:lstStyle/>
          <a:p>
            <a:pPr marL="182563" indent="-157163"/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Consideriamo un punto materiale in moto rispetto al sistema inerziale  S, la componente </a:t>
            </a:r>
            <a:r>
              <a:rPr lang="it-IT" sz="22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200" dirty="0" smtClean="0">
                <a:latin typeface="Times New Roman" pitchFamily="18" charset="0"/>
                <a:cs typeface="Times New Roman" pitchFamily="18" charset="0"/>
              </a:rPr>
              <a:t> della velocità è</a:t>
            </a:r>
          </a:p>
        </p:txBody>
      </p:sp>
      <p:graphicFrame>
        <p:nvGraphicFramePr>
          <p:cNvPr id="2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638143"/>
              </p:ext>
            </p:extLst>
          </p:nvPr>
        </p:nvGraphicFramePr>
        <p:xfrm>
          <a:off x="3074988" y="1981200"/>
          <a:ext cx="232092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Equazione" r:id="rId3" imgW="1091880" imgH="393480" progId="Equation.3">
                  <p:embed/>
                </p:oleObj>
              </mc:Choice>
              <mc:Fallback>
                <p:oleObj name="Equazione" r:id="rId3" imgW="10918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4988" y="1981200"/>
                        <a:ext cx="2320925" cy="8001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1625717"/>
              </p:ext>
            </p:extLst>
          </p:nvPr>
        </p:nvGraphicFramePr>
        <p:xfrm>
          <a:off x="1912938" y="4652963"/>
          <a:ext cx="4878387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name="Equazione" r:id="rId5" imgW="2286000" imgH="685800" progId="Equation.3">
                  <p:embed/>
                </p:oleObj>
              </mc:Choice>
              <mc:Fallback>
                <p:oleObj name="Equazione" r:id="rId5" imgW="2286000" imgH="6858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2938" y="4652963"/>
                        <a:ext cx="4878387" cy="14097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560" y="2924944"/>
            <a:ext cx="5688632" cy="7920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82563" marR="0" lvl="0" indent="-15716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Nel sistema inerziale  S’, la componente </a:t>
            </a:r>
            <a:r>
              <a:rPr kumimoji="0" lang="it-IT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x</a:t>
            </a: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sarà:</a:t>
            </a:r>
          </a:p>
        </p:txBody>
      </p:sp>
      <p:graphicFrame>
        <p:nvGraphicFramePr>
          <p:cNvPr id="68612" name="Object 4"/>
          <p:cNvGraphicFramePr>
            <a:graphicFrameLocks noChangeAspect="1"/>
          </p:cNvGraphicFramePr>
          <p:nvPr/>
        </p:nvGraphicFramePr>
        <p:xfrm>
          <a:off x="6313488" y="2708275"/>
          <a:ext cx="1192212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7" name="Equazione" r:id="rId7" imgW="558558" imgH="393529" progId="Equation.3">
                  <p:embed/>
                </p:oleObj>
              </mc:Choice>
              <mc:Fallback>
                <p:oleObj name="Equazione" r:id="rId7" imgW="558558" imgH="393529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3488" y="2708275"/>
                        <a:ext cx="1192212" cy="8096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11560" y="3573016"/>
            <a:ext cx="7920880" cy="86409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82563" marR="0" lvl="0" indent="-15716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Esprimiamo </a:t>
            </a:r>
            <a:r>
              <a:rPr kumimoji="0" lang="it-IT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/>
              </a:rPr>
              <a:t></a:t>
            </a:r>
            <a:r>
              <a:rPr kumimoji="0" lang="it-IT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x’ </a:t>
            </a: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 </a:t>
            </a:r>
            <a:r>
              <a:rPr kumimoji="0" lang="it-IT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/>
              </a:rPr>
              <a:t></a:t>
            </a:r>
            <a:r>
              <a:rPr kumimoji="0" lang="it-IT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t’</a:t>
            </a: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usando le </a:t>
            </a:r>
            <a:r>
              <a:rPr kumimoji="0" lang="it-IT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T.L.</a:t>
            </a: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</a:t>
            </a: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si può fare con i </a:t>
            </a: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/>
              </a:rPr>
              <a:t> e poi passare al limite oppure differenziando</a:t>
            </a:r>
            <a:r>
              <a:rPr kumimoji="0" lang="it-IT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/>
              </a:rPr>
              <a:t>)</a:t>
            </a: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83469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o 12"/>
          <p:cNvGrpSpPr/>
          <p:nvPr/>
        </p:nvGrpSpPr>
        <p:grpSpPr>
          <a:xfrm>
            <a:off x="1187624" y="1628800"/>
            <a:ext cx="2088232" cy="2304016"/>
            <a:chOff x="1187624" y="1628800"/>
            <a:chExt cx="2088232" cy="2304016"/>
          </a:xfrm>
        </p:grpSpPr>
        <p:cxnSp>
          <p:nvCxnSpPr>
            <p:cNvPr id="8" name="Connettore 2 7"/>
            <p:cNvCxnSpPr/>
            <p:nvPr/>
          </p:nvCxnSpPr>
          <p:spPr>
            <a:xfrm>
              <a:off x="1187624" y="3789040"/>
              <a:ext cx="201622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asellaDiTesto 8"/>
            <p:cNvSpPr txBox="1"/>
            <p:nvPr/>
          </p:nvSpPr>
          <p:spPr>
            <a:xfrm>
              <a:off x="1403648" y="1628800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smtClean="0">
                  <a:solidFill>
                    <a:srgbClr val="FF0000"/>
                  </a:solidFill>
                </a:rPr>
                <a:t>S</a:t>
              </a:r>
              <a:endParaRPr lang="it-IT" sz="12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Connettore 2 9"/>
            <p:cNvCxnSpPr/>
            <p:nvPr/>
          </p:nvCxnSpPr>
          <p:spPr>
            <a:xfrm flipV="1">
              <a:off x="1331640" y="1772816"/>
              <a:ext cx="0" cy="21600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asellaDiTesto 10"/>
            <p:cNvSpPr txBox="1"/>
            <p:nvPr/>
          </p:nvSpPr>
          <p:spPr>
            <a:xfrm>
              <a:off x="2843808" y="3501008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>
                  <a:solidFill>
                    <a:srgbClr val="FF0000"/>
                  </a:solidFill>
                </a:rPr>
                <a:t>x</a:t>
              </a:r>
              <a:endParaRPr lang="it-IT" sz="12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1331640" y="1916832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>
                  <a:solidFill>
                    <a:srgbClr val="FF0000"/>
                  </a:solidFill>
                </a:rPr>
                <a:t>y</a:t>
              </a:r>
              <a:endParaRPr lang="it-IT" sz="1200" b="1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uppo 20"/>
          <p:cNvGrpSpPr/>
          <p:nvPr/>
        </p:nvGrpSpPr>
        <p:grpSpPr>
          <a:xfrm>
            <a:off x="1187624" y="1484784"/>
            <a:ext cx="2376264" cy="2448032"/>
            <a:chOff x="4499992" y="1556792"/>
            <a:chExt cx="2376264" cy="2448032"/>
          </a:xfrm>
        </p:grpSpPr>
        <p:cxnSp>
          <p:nvCxnSpPr>
            <p:cNvPr id="15" name="Connettore 2 14"/>
            <p:cNvCxnSpPr/>
            <p:nvPr/>
          </p:nvCxnSpPr>
          <p:spPr>
            <a:xfrm>
              <a:off x="4499992" y="3861048"/>
              <a:ext cx="2016224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/>
            <p:cNvSpPr txBox="1"/>
            <p:nvPr/>
          </p:nvSpPr>
          <p:spPr>
            <a:xfrm>
              <a:off x="4499992" y="1556792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smtClean="0">
                  <a:solidFill>
                    <a:srgbClr val="0070C0"/>
                  </a:solidFill>
                </a:rPr>
                <a:t>S’</a:t>
              </a:r>
              <a:endParaRPr lang="it-IT" sz="12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17" name="Connettore 2 16"/>
            <p:cNvCxnSpPr/>
            <p:nvPr/>
          </p:nvCxnSpPr>
          <p:spPr>
            <a:xfrm flipV="1">
              <a:off x="4644008" y="1844824"/>
              <a:ext cx="0" cy="216000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asellaDiTesto 17"/>
            <p:cNvSpPr txBox="1"/>
            <p:nvPr/>
          </p:nvSpPr>
          <p:spPr>
            <a:xfrm>
              <a:off x="6444208" y="3573016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>
                  <a:solidFill>
                    <a:srgbClr val="0070C0"/>
                  </a:solidFill>
                </a:rPr>
                <a:t>x’</a:t>
              </a:r>
              <a:endParaRPr lang="it-IT" sz="1200" b="1" i="1" dirty="0">
                <a:solidFill>
                  <a:srgbClr val="0070C0"/>
                </a:solidFill>
              </a:endParaRP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4644008" y="2132856"/>
              <a:ext cx="43204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>
                  <a:solidFill>
                    <a:srgbClr val="0070C0"/>
                  </a:solidFill>
                </a:rPr>
                <a:t>y’</a:t>
              </a:r>
              <a:endParaRPr lang="it-IT" sz="1200" b="1" i="1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L 0.53959 2.59259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1625717"/>
              </p:ext>
            </p:extLst>
          </p:nvPr>
        </p:nvGraphicFramePr>
        <p:xfrm>
          <a:off x="2058988" y="1041400"/>
          <a:ext cx="4227512" cy="163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56" name="Equazione" r:id="rId3" imgW="2145960" imgH="863280" progId="Equation.3">
                  <p:embed/>
                </p:oleObj>
              </mc:Choice>
              <mc:Fallback>
                <p:oleObj name="Equazione" r:id="rId3" imgW="2145960" imgH="8632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8988" y="1041400"/>
                        <a:ext cx="4227512" cy="16383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95536" y="980728"/>
            <a:ext cx="4824536" cy="4320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82563" marR="0" lvl="0" indent="-15716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Quindi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67544" y="2636912"/>
            <a:ext cx="8208912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82563" marR="0" lvl="0" indent="-157163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Dividendo per </a:t>
            </a:r>
            <a:r>
              <a:rPr lang="it-IT" sz="2200" i="1" dirty="0" err="1" smtClean="0">
                <a:cs typeface="Times New Roman" pitchFamily="18" charset="0"/>
                <a:sym typeface="Symbol"/>
              </a:rPr>
              <a:t></a:t>
            </a:r>
            <a:r>
              <a:rPr kumimoji="0" lang="it-IT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</a:t>
            </a: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numeratore e denominatore e poi passando al limite (per avere velocità istantanee)</a:t>
            </a:r>
          </a:p>
        </p:txBody>
      </p:sp>
      <p:graphicFrame>
        <p:nvGraphicFramePr>
          <p:cNvPr id="69637" name="Object 3"/>
          <p:cNvGraphicFramePr>
            <a:graphicFrameLocks noChangeAspect="1"/>
          </p:cNvGraphicFramePr>
          <p:nvPr/>
        </p:nvGraphicFramePr>
        <p:xfrm>
          <a:off x="2292350" y="3352800"/>
          <a:ext cx="4152900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57" name="Equazione" r:id="rId5" imgW="2108160" imgH="1066680" progId="Equation.3">
                  <p:embed/>
                </p:oleObj>
              </mc:Choice>
              <mc:Fallback>
                <p:oleObj name="Equazione" r:id="rId5" imgW="2108160" imgH="10666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2350" y="3352800"/>
                        <a:ext cx="4152900" cy="20193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539552" y="5301208"/>
            <a:ext cx="8208912" cy="86409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82563" marR="0" lvl="0" indent="-157163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Per </a:t>
            </a:r>
            <a:r>
              <a:rPr kumimoji="0" lang="it-IT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u&lt;&lt;c </a:t>
            </a:r>
            <a:r>
              <a:rPr kumimoji="0" lang="it-IT" sz="2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ritroviamo la</a:t>
            </a:r>
            <a:r>
              <a:rPr kumimoji="0" lang="it-IT" sz="2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consueta </a:t>
            </a:r>
            <a:r>
              <a:rPr kumimoji="0" lang="it-IT" sz="22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Composizione delle velocità Galileiana</a:t>
            </a:r>
            <a:r>
              <a:rPr kumimoji="0" lang="it-IT" sz="2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</a:t>
            </a:r>
            <a:r>
              <a:rPr kumimoji="0" lang="it-IT" sz="2200" b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ci piace</a:t>
            </a:r>
            <a:r>
              <a:rPr kumimoji="0" lang="it-IT" sz="2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!)</a:t>
            </a:r>
          </a:p>
        </p:txBody>
      </p:sp>
    </p:spTree>
    <p:extLst>
      <p:ext uri="{BB962C8B-B14F-4D97-AF65-F5344CB8AC3E}">
        <p14:creationId xmlns:p14="http://schemas.microsoft.com/office/powerpoint/2010/main" val="383469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Esercizi ed esempi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Esercizio 1: Verifichiamo che </a:t>
            </a:r>
            <a:r>
              <a:rPr lang="it-IT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è invariante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(e che quindi le 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Trasformazioni di Lorentz danno una legge di composizione che soddisfa i postulati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!)</a:t>
            </a:r>
          </a:p>
          <a:p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Esercizio 2: Quesito da simulazione del 15/01/2017</a:t>
            </a:r>
            <a:endParaRPr lang="it-IT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21" descr="uomo-pensieroso-1419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941168"/>
            <a:ext cx="1014796" cy="1440160"/>
          </a:xfrm>
          <a:prstGeom prst="rect">
            <a:avLst/>
          </a:prstGeom>
        </p:spPr>
      </p:pic>
      <p:cxnSp>
        <p:nvCxnSpPr>
          <p:cNvPr id="24" name="Connettore 2 23"/>
          <p:cNvCxnSpPr/>
          <p:nvPr/>
        </p:nvCxnSpPr>
        <p:spPr>
          <a:xfrm>
            <a:off x="539552" y="6309320"/>
            <a:ext cx="78488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o 30"/>
          <p:cNvGrpSpPr/>
          <p:nvPr/>
        </p:nvGrpSpPr>
        <p:grpSpPr>
          <a:xfrm>
            <a:off x="539552" y="3717032"/>
            <a:ext cx="5904656" cy="1368152"/>
            <a:chOff x="539552" y="2492896"/>
            <a:chExt cx="5904656" cy="1368152"/>
          </a:xfrm>
        </p:grpSpPr>
        <p:cxnSp>
          <p:nvCxnSpPr>
            <p:cNvPr id="27" name="Connettore 2 26"/>
            <p:cNvCxnSpPr/>
            <p:nvPr/>
          </p:nvCxnSpPr>
          <p:spPr>
            <a:xfrm>
              <a:off x="5436096" y="3356992"/>
              <a:ext cx="1008112" cy="0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uppo 29"/>
            <p:cNvGrpSpPr/>
            <p:nvPr/>
          </p:nvGrpSpPr>
          <p:grpSpPr>
            <a:xfrm>
              <a:off x="539552" y="2492896"/>
              <a:ext cx="4824536" cy="1368152"/>
              <a:chOff x="539552" y="2492896"/>
              <a:chExt cx="4824536" cy="1368152"/>
            </a:xfrm>
          </p:grpSpPr>
          <p:grpSp>
            <p:nvGrpSpPr>
              <p:cNvPr id="4" name="Gruppo 24"/>
              <p:cNvGrpSpPr/>
              <p:nvPr/>
            </p:nvGrpSpPr>
            <p:grpSpPr>
              <a:xfrm>
                <a:off x="539552" y="2492896"/>
                <a:ext cx="4824536" cy="1368152"/>
                <a:chOff x="1187624" y="1196752"/>
                <a:chExt cx="6768752" cy="1872208"/>
              </a:xfrm>
            </p:grpSpPr>
            <p:sp>
              <p:nvSpPr>
                <p:cNvPr id="11" name="Rettangolo 10"/>
                <p:cNvSpPr/>
                <p:nvPr/>
              </p:nvSpPr>
              <p:spPr>
                <a:xfrm>
                  <a:off x="1187624" y="1196752"/>
                  <a:ext cx="6768752" cy="1512168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2" name="Ovale 11"/>
                <p:cNvSpPr/>
                <p:nvPr/>
              </p:nvSpPr>
              <p:spPr>
                <a:xfrm>
                  <a:off x="1907704" y="2708920"/>
                  <a:ext cx="360040" cy="36004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3" name="Ovale 12"/>
                <p:cNvSpPr/>
                <p:nvPr/>
              </p:nvSpPr>
              <p:spPr>
                <a:xfrm>
                  <a:off x="6876256" y="2708920"/>
                  <a:ext cx="360040" cy="36004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15" name="Connettore 1 14"/>
                <p:cNvCxnSpPr>
                  <a:stCxn id="11" idx="2"/>
                </p:cNvCxnSpPr>
                <p:nvPr/>
              </p:nvCxnSpPr>
              <p:spPr>
                <a:xfrm flipV="1">
                  <a:off x="4572000" y="1772816"/>
                  <a:ext cx="0" cy="93610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nettore 2 16"/>
                <p:cNvCxnSpPr/>
                <p:nvPr/>
              </p:nvCxnSpPr>
              <p:spPr>
                <a:xfrm>
                  <a:off x="4572000" y="1772816"/>
                  <a:ext cx="3384376" cy="0"/>
                </a:xfrm>
                <a:prstGeom prst="straightConnector1">
                  <a:avLst/>
                </a:prstGeom>
                <a:ln w="28575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ttore 2 17"/>
                <p:cNvCxnSpPr/>
                <p:nvPr/>
              </p:nvCxnSpPr>
              <p:spPr>
                <a:xfrm rot="10800000">
                  <a:off x="1187624" y="1772817"/>
                  <a:ext cx="3384376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Ovale 18"/>
                <p:cNvSpPr/>
                <p:nvPr/>
              </p:nvSpPr>
              <p:spPr>
                <a:xfrm>
                  <a:off x="4427984" y="1628800"/>
                  <a:ext cx="288032" cy="288032"/>
                </a:xfrm>
                <a:prstGeom prst="ellips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28" name="CasellaDiTesto 27"/>
              <p:cNvSpPr txBox="1"/>
              <p:nvPr/>
            </p:nvSpPr>
            <p:spPr>
              <a:xfrm>
                <a:off x="2987824" y="2996952"/>
                <a:ext cx="4320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S</a:t>
                </a:r>
                <a:endParaRPr lang="it-IT" dirty="0"/>
              </a:p>
            </p:txBody>
          </p:sp>
        </p:grpSp>
      </p:grpSp>
      <p:sp>
        <p:nvSpPr>
          <p:cNvPr id="29" name="CasellaDiTesto 28"/>
          <p:cNvSpPr txBox="1"/>
          <p:nvPr/>
        </p:nvSpPr>
        <p:spPr>
          <a:xfrm>
            <a:off x="2411760" y="544522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S’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548730" y="1802005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 è stazionario nel centro del vagone</a:t>
            </a:r>
            <a:endParaRPr lang="it-IT" dirty="0" smtClean="0">
              <a:solidFill>
                <a:srgbClr val="00B050"/>
              </a:solidFill>
            </a:endParaRPr>
          </a:p>
          <a:p>
            <a:r>
              <a:rPr lang="it-IT" dirty="0" smtClean="0"/>
              <a:t>Quando S passa nel punto in cui c’è S’ invia due raggi verso testa e coda</a:t>
            </a:r>
          </a:p>
          <a:p>
            <a:r>
              <a:rPr lang="it-IT" dirty="0" smtClean="0"/>
              <a:t>I due raggi fanno esplodere due petardi</a:t>
            </a:r>
            <a:endParaRPr lang="it-IT" dirty="0"/>
          </a:p>
        </p:txBody>
      </p:sp>
      <p:sp>
        <p:nvSpPr>
          <p:cNvPr id="20" name="Titolo 1"/>
          <p:cNvSpPr txBox="1">
            <a:spLocks/>
          </p:cNvSpPr>
          <p:nvPr/>
        </p:nvSpPr>
        <p:spPr>
          <a:xfrm>
            <a:off x="457200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smtClean="0"/>
              <a:t>Simultaneità (senza Lorentz…)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21" descr="uomo-pensieroso-1419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933056"/>
            <a:ext cx="1014796" cy="1440160"/>
          </a:xfrm>
          <a:prstGeom prst="rect">
            <a:avLst/>
          </a:prstGeom>
        </p:spPr>
      </p:pic>
      <p:cxnSp>
        <p:nvCxnSpPr>
          <p:cNvPr id="24" name="Connettore 2 23"/>
          <p:cNvCxnSpPr/>
          <p:nvPr/>
        </p:nvCxnSpPr>
        <p:spPr>
          <a:xfrm>
            <a:off x="539552" y="5301208"/>
            <a:ext cx="78488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o 24"/>
          <p:cNvGrpSpPr/>
          <p:nvPr/>
        </p:nvGrpSpPr>
        <p:grpSpPr>
          <a:xfrm>
            <a:off x="539552" y="2780928"/>
            <a:ext cx="5904656" cy="1368152"/>
            <a:chOff x="2051720" y="2060848"/>
            <a:chExt cx="5904656" cy="1368152"/>
          </a:xfrm>
        </p:grpSpPr>
        <p:grpSp>
          <p:nvGrpSpPr>
            <p:cNvPr id="3" name="Gruppo 22"/>
            <p:cNvGrpSpPr/>
            <p:nvPr/>
          </p:nvGrpSpPr>
          <p:grpSpPr>
            <a:xfrm>
              <a:off x="2051720" y="2060848"/>
              <a:ext cx="5904656" cy="1368152"/>
              <a:chOff x="539552" y="2492896"/>
              <a:chExt cx="5904656" cy="1368152"/>
            </a:xfrm>
          </p:grpSpPr>
          <p:grpSp>
            <p:nvGrpSpPr>
              <p:cNvPr id="4" name="Gruppo 19"/>
              <p:cNvGrpSpPr/>
              <p:nvPr/>
            </p:nvGrpSpPr>
            <p:grpSpPr>
              <a:xfrm>
                <a:off x="539552" y="2492896"/>
                <a:ext cx="5904656" cy="1368152"/>
                <a:chOff x="539552" y="2492896"/>
                <a:chExt cx="5904656" cy="1368152"/>
              </a:xfrm>
            </p:grpSpPr>
            <p:cxnSp>
              <p:nvCxnSpPr>
                <p:cNvPr id="27" name="Connettore 2 26"/>
                <p:cNvCxnSpPr/>
                <p:nvPr/>
              </p:nvCxnSpPr>
              <p:spPr>
                <a:xfrm>
                  <a:off x="5436096" y="3356992"/>
                  <a:ext cx="1008112" cy="0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Rettangolo 10"/>
                <p:cNvSpPr/>
                <p:nvPr/>
              </p:nvSpPr>
              <p:spPr>
                <a:xfrm>
                  <a:off x="539552" y="2492896"/>
                  <a:ext cx="4824536" cy="1105046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2" name="Ovale 11"/>
                <p:cNvSpPr/>
                <p:nvPr/>
              </p:nvSpPr>
              <p:spPr>
                <a:xfrm>
                  <a:off x="1052801" y="3597942"/>
                  <a:ext cx="256624" cy="26310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3" name="Ovale 12"/>
                <p:cNvSpPr/>
                <p:nvPr/>
              </p:nvSpPr>
              <p:spPr>
                <a:xfrm>
                  <a:off x="4594215" y="3597942"/>
                  <a:ext cx="256624" cy="26310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15" name="Connettore 1 14"/>
                <p:cNvCxnSpPr>
                  <a:stCxn id="11" idx="2"/>
                </p:cNvCxnSpPr>
                <p:nvPr/>
              </p:nvCxnSpPr>
              <p:spPr>
                <a:xfrm flipV="1">
                  <a:off x="2951820" y="2913866"/>
                  <a:ext cx="0" cy="68407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Ovale 18"/>
              <p:cNvSpPr/>
              <p:nvPr/>
            </p:nvSpPr>
            <p:spPr>
              <a:xfrm>
                <a:off x="2849170" y="2808623"/>
                <a:ext cx="205299" cy="210485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28" name="CasellaDiTesto 27"/>
            <p:cNvSpPr txBox="1"/>
            <p:nvPr/>
          </p:nvSpPr>
          <p:spPr>
            <a:xfrm>
              <a:off x="4499992" y="2708920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S</a:t>
              </a:r>
              <a:endParaRPr lang="it-IT" dirty="0"/>
            </a:p>
          </p:txBody>
        </p:sp>
      </p:grpSp>
      <p:sp>
        <p:nvSpPr>
          <p:cNvPr id="29" name="CasellaDiTesto 28"/>
          <p:cNvSpPr txBox="1"/>
          <p:nvPr/>
        </p:nvSpPr>
        <p:spPr>
          <a:xfrm>
            <a:off x="2411760" y="443711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S’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683568" y="1628800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Per S i due petardi esplodono </a:t>
            </a:r>
            <a:r>
              <a:rPr lang="it-IT" dirty="0" smtClean="0">
                <a:solidFill>
                  <a:srgbClr val="00B050"/>
                </a:solidFill>
              </a:rPr>
              <a:t>simultaneamente </a:t>
            </a:r>
            <a:r>
              <a:rPr lang="it-IT" dirty="0" smtClean="0"/>
              <a:t>(lo sa – calcolo – e lo </a:t>
            </a:r>
            <a:r>
              <a:rPr lang="it-IT" dirty="0" smtClean="0"/>
              <a:t>vede - luce </a:t>
            </a:r>
            <a:r>
              <a:rPr lang="it-IT" dirty="0" smtClean="0"/>
              <a:t>che gli arriva)</a:t>
            </a:r>
          </a:p>
        </p:txBody>
      </p:sp>
      <p:cxnSp>
        <p:nvCxnSpPr>
          <p:cNvPr id="17" name="Connettore 2 16"/>
          <p:cNvCxnSpPr/>
          <p:nvPr/>
        </p:nvCxnSpPr>
        <p:spPr>
          <a:xfrm>
            <a:off x="2951820" y="3212976"/>
            <a:ext cx="241226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rot="10800000">
            <a:off x="539552" y="3212976"/>
            <a:ext cx="241226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21" descr="uomo-pensieroso-1419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933056"/>
            <a:ext cx="1014796" cy="1440160"/>
          </a:xfrm>
          <a:prstGeom prst="rect">
            <a:avLst/>
          </a:prstGeom>
        </p:spPr>
      </p:pic>
      <p:cxnSp>
        <p:nvCxnSpPr>
          <p:cNvPr id="24" name="Connettore 2 23"/>
          <p:cNvCxnSpPr/>
          <p:nvPr/>
        </p:nvCxnSpPr>
        <p:spPr>
          <a:xfrm>
            <a:off x="539552" y="5301208"/>
            <a:ext cx="78488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o 19"/>
          <p:cNvGrpSpPr/>
          <p:nvPr/>
        </p:nvGrpSpPr>
        <p:grpSpPr>
          <a:xfrm>
            <a:off x="539552" y="2708920"/>
            <a:ext cx="5904656" cy="1368152"/>
            <a:chOff x="539552" y="2708920"/>
            <a:chExt cx="5904656" cy="1368152"/>
          </a:xfrm>
        </p:grpSpPr>
        <p:cxnSp>
          <p:nvCxnSpPr>
            <p:cNvPr id="27" name="Connettore 2 26"/>
            <p:cNvCxnSpPr/>
            <p:nvPr/>
          </p:nvCxnSpPr>
          <p:spPr>
            <a:xfrm>
              <a:off x="5436096" y="3573016"/>
              <a:ext cx="1008112" cy="0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ttangolo 10"/>
            <p:cNvSpPr/>
            <p:nvPr/>
          </p:nvSpPr>
          <p:spPr>
            <a:xfrm>
              <a:off x="539552" y="2708920"/>
              <a:ext cx="4824536" cy="1105046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Ovale 11"/>
            <p:cNvSpPr/>
            <p:nvPr/>
          </p:nvSpPr>
          <p:spPr>
            <a:xfrm>
              <a:off x="1052801" y="3813966"/>
              <a:ext cx="256624" cy="26310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Ovale 12"/>
            <p:cNvSpPr/>
            <p:nvPr/>
          </p:nvSpPr>
          <p:spPr>
            <a:xfrm>
              <a:off x="4594215" y="3813966"/>
              <a:ext cx="256624" cy="26310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5" name="Connettore 1 14"/>
            <p:cNvCxnSpPr>
              <a:stCxn id="11" idx="2"/>
            </p:cNvCxnSpPr>
            <p:nvPr/>
          </p:nvCxnSpPr>
          <p:spPr>
            <a:xfrm flipV="1">
              <a:off x="2951820" y="3129890"/>
              <a:ext cx="0" cy="684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e 18"/>
            <p:cNvSpPr/>
            <p:nvPr/>
          </p:nvSpPr>
          <p:spPr>
            <a:xfrm>
              <a:off x="2849170" y="3024647"/>
              <a:ext cx="205299" cy="210485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2987824" y="3212976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S</a:t>
              </a:r>
              <a:endParaRPr lang="it-IT" dirty="0"/>
            </a:p>
          </p:txBody>
        </p:sp>
      </p:grpSp>
      <p:sp>
        <p:nvSpPr>
          <p:cNvPr id="29" name="CasellaDiTesto 28"/>
          <p:cNvSpPr txBox="1"/>
          <p:nvPr/>
        </p:nvSpPr>
        <p:spPr>
          <a:xfrm>
            <a:off x="2411760" y="443711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S’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971600" y="836712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Per S’ arriva </a:t>
            </a:r>
            <a:r>
              <a:rPr lang="it-IT" dirty="0" smtClean="0">
                <a:solidFill>
                  <a:srgbClr val="FF0000"/>
                </a:solidFill>
              </a:rPr>
              <a:t>prima il segnale rosso </a:t>
            </a:r>
            <a:r>
              <a:rPr lang="it-IT" dirty="0" smtClean="0"/>
              <a:t>perché deve compiere un tragitto più breve (la coda si avvicina)</a:t>
            </a:r>
          </a:p>
        </p:txBody>
      </p:sp>
      <p:cxnSp>
        <p:nvCxnSpPr>
          <p:cNvPr id="18" name="Connettore 2 17"/>
          <p:cNvCxnSpPr/>
          <p:nvPr/>
        </p:nvCxnSpPr>
        <p:spPr>
          <a:xfrm flipH="1">
            <a:off x="1475656" y="2132856"/>
            <a:ext cx="133214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3131840" y="2348880"/>
            <a:ext cx="45365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>
            <a:off x="7668344" y="2060848"/>
            <a:ext cx="0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2915816" y="1628800"/>
            <a:ext cx="0" cy="36724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36104"/>
          </a:xfrm>
        </p:spPr>
        <p:txBody>
          <a:bodyPr/>
          <a:lstStyle/>
          <a:p>
            <a:r>
              <a:rPr lang="it-IT" dirty="0" smtClean="0"/>
              <a:t>Con diagrammi orari</a:t>
            </a:r>
            <a:endParaRPr lang="it-IT" dirty="0"/>
          </a:p>
        </p:txBody>
      </p:sp>
      <p:grpSp>
        <p:nvGrpSpPr>
          <p:cNvPr id="44" name="Gruppo 43"/>
          <p:cNvGrpSpPr/>
          <p:nvPr/>
        </p:nvGrpSpPr>
        <p:grpSpPr>
          <a:xfrm>
            <a:off x="542972" y="1484784"/>
            <a:ext cx="2720617" cy="2629691"/>
            <a:chOff x="542972" y="1484784"/>
            <a:chExt cx="2720617" cy="2629691"/>
          </a:xfrm>
        </p:grpSpPr>
        <p:cxnSp>
          <p:nvCxnSpPr>
            <p:cNvPr id="4" name="Connettore 2 3"/>
            <p:cNvCxnSpPr/>
            <p:nvPr/>
          </p:nvCxnSpPr>
          <p:spPr>
            <a:xfrm rot="5400000" flipH="1" flipV="1">
              <a:off x="-270088" y="2698615"/>
              <a:ext cx="2214578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ttore 2 4"/>
            <p:cNvCxnSpPr/>
            <p:nvPr/>
          </p:nvCxnSpPr>
          <p:spPr>
            <a:xfrm rot="10800000" flipH="1" flipV="1">
              <a:off x="827584" y="3802169"/>
              <a:ext cx="2214578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CasellaDiTesto 5"/>
            <p:cNvSpPr txBox="1"/>
            <p:nvPr/>
          </p:nvSpPr>
          <p:spPr>
            <a:xfrm>
              <a:off x="542972" y="1918014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/>
                <a:t>S</a:t>
              </a:r>
              <a:endParaRPr lang="it-IT" sz="1400" dirty="0"/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899592" y="3802169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A</a:t>
              </a:r>
              <a:endParaRPr lang="it-IT" sz="1400" dirty="0"/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2343172" y="3800095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B</a:t>
              </a:r>
              <a:endParaRPr lang="it-IT" sz="1400" dirty="0"/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1619672" y="3806698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P</a:t>
              </a:r>
              <a:endParaRPr lang="it-IT" sz="1400" dirty="0"/>
            </a:p>
          </p:txBody>
        </p:sp>
        <p:cxnSp>
          <p:nvCxnSpPr>
            <p:cNvPr id="11" name="Connettore diritto 10"/>
            <p:cNvCxnSpPr/>
            <p:nvPr/>
          </p:nvCxnSpPr>
          <p:spPr>
            <a:xfrm flipV="1">
              <a:off x="1043608" y="2019640"/>
              <a:ext cx="0" cy="1782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diritto 11"/>
            <p:cNvCxnSpPr/>
            <p:nvPr/>
          </p:nvCxnSpPr>
          <p:spPr>
            <a:xfrm flipV="1">
              <a:off x="2483768" y="2019640"/>
              <a:ext cx="0" cy="1782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diritto 15"/>
            <p:cNvCxnSpPr/>
            <p:nvPr/>
          </p:nvCxnSpPr>
          <p:spPr>
            <a:xfrm flipH="1">
              <a:off x="971600" y="3099760"/>
              <a:ext cx="1584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diritto 18"/>
            <p:cNvCxnSpPr/>
            <p:nvPr/>
          </p:nvCxnSpPr>
          <p:spPr>
            <a:xfrm rot="2700000">
              <a:off x="789060" y="3398493"/>
              <a:ext cx="1152128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diritto 19"/>
            <p:cNvCxnSpPr/>
            <p:nvPr/>
          </p:nvCxnSpPr>
          <p:spPr>
            <a:xfrm rot="18900000">
              <a:off x="1595665" y="3396417"/>
              <a:ext cx="1152128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20"/>
            <p:cNvSpPr txBox="1"/>
            <p:nvPr/>
          </p:nvSpPr>
          <p:spPr>
            <a:xfrm>
              <a:off x="829294" y="1484784"/>
              <a:ext cx="358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i="1" dirty="0" err="1" smtClean="0"/>
                <a:t>ct</a:t>
              </a:r>
              <a:endParaRPr lang="it-IT" sz="1400" i="1" dirty="0"/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2834961" y="3491451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i="1" dirty="0" smtClean="0"/>
                <a:t>x</a:t>
              </a:r>
              <a:endParaRPr lang="it-IT" sz="1400" i="1" dirty="0"/>
            </a:p>
          </p:txBody>
        </p:sp>
      </p:grpSp>
      <p:grpSp>
        <p:nvGrpSpPr>
          <p:cNvPr id="45" name="Gruppo 44"/>
          <p:cNvGrpSpPr/>
          <p:nvPr/>
        </p:nvGrpSpPr>
        <p:grpSpPr>
          <a:xfrm>
            <a:off x="5235759" y="1340768"/>
            <a:ext cx="3280192" cy="2629691"/>
            <a:chOff x="5235759" y="1340768"/>
            <a:chExt cx="3280192" cy="2629691"/>
          </a:xfrm>
        </p:grpSpPr>
        <p:cxnSp>
          <p:nvCxnSpPr>
            <p:cNvPr id="23" name="Connettore 2 22"/>
            <p:cNvCxnSpPr/>
            <p:nvPr/>
          </p:nvCxnSpPr>
          <p:spPr>
            <a:xfrm rot="5400000" flipH="1" flipV="1">
              <a:off x="4422699" y="2554599"/>
              <a:ext cx="2214578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2 23"/>
            <p:cNvCxnSpPr/>
            <p:nvPr/>
          </p:nvCxnSpPr>
          <p:spPr>
            <a:xfrm rot="10800000" flipH="1" flipV="1">
              <a:off x="5520371" y="3658153"/>
              <a:ext cx="2214578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asellaDiTesto 24"/>
            <p:cNvSpPr txBox="1"/>
            <p:nvPr/>
          </p:nvSpPr>
          <p:spPr>
            <a:xfrm>
              <a:off x="5235759" y="1773998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S’</a:t>
              </a:r>
              <a:endParaRPr lang="it-IT" sz="1400" dirty="0"/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5592379" y="3658153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A</a:t>
              </a:r>
              <a:endParaRPr lang="it-IT" sz="1400" dirty="0"/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7035959" y="3656079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B</a:t>
              </a:r>
              <a:endParaRPr lang="it-IT" sz="1400" dirty="0"/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6312459" y="3662682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P</a:t>
              </a:r>
              <a:endParaRPr lang="it-IT" sz="1400" dirty="0"/>
            </a:p>
          </p:txBody>
        </p:sp>
        <p:cxnSp>
          <p:nvCxnSpPr>
            <p:cNvPr id="29" name="Connettore diritto 28"/>
            <p:cNvCxnSpPr/>
            <p:nvPr/>
          </p:nvCxnSpPr>
          <p:spPr>
            <a:xfrm rot="1800000" flipV="1">
              <a:off x="6180441" y="2001350"/>
              <a:ext cx="0" cy="1782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diritto 29"/>
            <p:cNvCxnSpPr/>
            <p:nvPr/>
          </p:nvCxnSpPr>
          <p:spPr>
            <a:xfrm rot="1800000" flipV="1">
              <a:off x="7722288" y="1588696"/>
              <a:ext cx="0" cy="2232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diritto 30"/>
            <p:cNvCxnSpPr/>
            <p:nvPr/>
          </p:nvCxnSpPr>
          <p:spPr>
            <a:xfrm flipH="1">
              <a:off x="6021007" y="1954195"/>
              <a:ext cx="2141716" cy="123235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diritto 31"/>
            <p:cNvCxnSpPr/>
            <p:nvPr/>
          </p:nvCxnSpPr>
          <p:spPr>
            <a:xfrm rot="2700000">
              <a:off x="5481847" y="3254477"/>
              <a:ext cx="1152128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diritto 32"/>
            <p:cNvCxnSpPr/>
            <p:nvPr/>
          </p:nvCxnSpPr>
          <p:spPr>
            <a:xfrm rot="18900000">
              <a:off x="6103951" y="2806966"/>
              <a:ext cx="2412000" cy="0"/>
            </a:xfrm>
            <a:prstGeom prst="line">
              <a:avLst/>
            </a:prstGeom>
            <a:ln w="158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sellaDiTesto 33"/>
            <p:cNvSpPr txBox="1"/>
            <p:nvPr/>
          </p:nvSpPr>
          <p:spPr>
            <a:xfrm>
              <a:off x="5522081" y="1340768"/>
              <a:ext cx="358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i="1" dirty="0" err="1" smtClean="0"/>
                <a:t>ct</a:t>
              </a:r>
              <a:endParaRPr lang="it-IT" sz="1400" i="1" dirty="0"/>
            </a:p>
          </p:txBody>
        </p:sp>
        <p:sp>
          <p:nvSpPr>
            <p:cNvPr id="35" name="CasellaDiTesto 34"/>
            <p:cNvSpPr txBox="1"/>
            <p:nvPr/>
          </p:nvSpPr>
          <p:spPr>
            <a:xfrm>
              <a:off x="7527748" y="3347435"/>
              <a:ext cx="428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i="1" dirty="0" smtClean="0"/>
                <a:t>x</a:t>
              </a:r>
              <a:endParaRPr lang="it-IT" sz="1400" i="1" dirty="0"/>
            </a:p>
          </p:txBody>
        </p:sp>
      </p:grpSp>
      <p:sp>
        <p:nvSpPr>
          <p:cNvPr id="42" name="CasellaDiTesto 41"/>
          <p:cNvSpPr txBox="1"/>
          <p:nvPr/>
        </p:nvSpPr>
        <p:spPr>
          <a:xfrm>
            <a:off x="327952" y="4376474"/>
            <a:ext cx="41764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 smtClean="0"/>
              <a:t>Le linee orarie dei raggi di luce sono inclinate a ±45°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 smtClean="0"/>
              <a:t>Le linee orarie degli estremi sono rette verticali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 smtClean="0"/>
              <a:t>Si intersecano in punti alla stessa altezza (</a:t>
            </a:r>
            <a:r>
              <a:rPr lang="it-IT" sz="2000" dirty="0" smtClean="0">
                <a:solidFill>
                  <a:srgbClr val="FF0000"/>
                </a:solidFill>
              </a:rPr>
              <a:t>simultanei</a:t>
            </a:r>
            <a:r>
              <a:rPr lang="it-IT" sz="20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it-IT" sz="2000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4572000" y="4350583"/>
            <a:ext cx="41764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 smtClean="0"/>
              <a:t>Le linee orarie dei raggi di luce sono inclinate a ±45°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 smtClean="0"/>
              <a:t>Le linee orarie degli estremi sono rette inclinate e parallele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 smtClean="0"/>
              <a:t>Si intersecano in punti a diversa altezza (</a:t>
            </a:r>
            <a:r>
              <a:rPr lang="it-IT" sz="2000" dirty="0" smtClean="0">
                <a:solidFill>
                  <a:srgbClr val="00B0F0"/>
                </a:solidFill>
              </a:rPr>
              <a:t>non simultanei</a:t>
            </a:r>
            <a:r>
              <a:rPr lang="it-IT" sz="20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064649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pPr algn="ctr"/>
            <a:r>
              <a:rPr lang="it-IT"/>
              <a:t>Trasformazioni Di Lorentz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971600" y="1412776"/>
          <a:ext cx="4536504" cy="483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3" imgW="1549400" imgH="1981200" progId="Equation.3">
                  <p:embed/>
                </p:oleObj>
              </mc:Choice>
              <mc:Fallback>
                <p:oleObj name="Equation" r:id="rId3" imgW="1549400" imgH="198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412776"/>
                        <a:ext cx="4536504" cy="483856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5940152" y="2677894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Le dimostriamo?</a:t>
            </a:r>
          </a:p>
          <a:p>
            <a:pPr algn="ctr"/>
            <a:r>
              <a:rPr lang="it-IT" dirty="0"/>
              <a:t>S</a:t>
            </a:r>
            <a:r>
              <a:rPr lang="it-IT" dirty="0" smtClean="0"/>
              <a:t>i può fare</a:t>
            </a:r>
          </a:p>
          <a:p>
            <a:pPr algn="ctr"/>
            <a:r>
              <a:rPr lang="it-IT" dirty="0" smtClean="0"/>
              <a:t>In ogni caso forniamo «argomenti di plausibilità»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914400"/>
            <a:ext cx="7772400" cy="518160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it-IT" dirty="0">
                <a:latin typeface="Times New Roman" pitchFamily="18" charset="0"/>
                <a:cs typeface="Times New Roman" pitchFamily="18" charset="0"/>
              </a:rPr>
              <a:t>Nelle T. L. il fattore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  <a:sym typeface="Symbol"/>
              </a:rPr>
              <a:t>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tende a 0 quando </a:t>
            </a:r>
            <a:r>
              <a:rPr lang="it-IT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&lt;&lt;</a:t>
            </a:r>
            <a:r>
              <a:rPr lang="it-IT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u="sng" dirty="0">
                <a:latin typeface="Times New Roman" pitchFamily="18" charset="0"/>
                <a:cs typeface="Times New Roman" pitchFamily="18" charset="0"/>
              </a:rPr>
              <a:t>approssimazione non relativistica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) mentre se </a:t>
            </a:r>
            <a:r>
              <a:rPr lang="it-IT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it-IT" i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it-IT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allora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  <a:sym typeface="Symbol"/>
              </a:rPr>
              <a:t></a:t>
            </a:r>
            <a:r>
              <a:rPr lang="it-IT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∞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</a:pPr>
            <a:r>
              <a:rPr lang="it-IT" dirty="0"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T.L.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forniscono le coordinate spazio temporali nel riferimento S’ che è considerato in moto rispetto a S in cui sono note le coordinate </a:t>
            </a:r>
            <a:r>
              <a:rPr lang="it-IT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it-IT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se si conoscono le coordinate in </a:t>
            </a:r>
            <a:r>
              <a:rPr lang="it-IT" i="1" dirty="0">
                <a:latin typeface="Times New Roman" pitchFamily="18" charset="0"/>
                <a:cs typeface="Times New Roman" pitchFamily="18" charset="0"/>
              </a:rPr>
              <a:t>S’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le coordinate in </a:t>
            </a:r>
            <a:r>
              <a:rPr lang="it-IT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si ottengono dalle stesse formule cambiando </a:t>
            </a:r>
            <a:r>
              <a:rPr lang="it-IT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–v</a:t>
            </a:r>
          </a:p>
          <a:p>
            <a:pPr>
              <a:buClr>
                <a:schemeClr val="tx1"/>
              </a:buClr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Dalle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T.L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appare evidente che 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è la velocità limite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Plausibilità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Per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v/c</a:t>
            </a:r>
            <a:r>
              <a:rPr lang="it-IT" dirty="0" smtClean="0"/>
              <a:t>&lt;&lt;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it-IT" dirty="0" smtClean="0"/>
              <a:t> le TL coincidono con le TG</a:t>
            </a:r>
          </a:p>
          <a:p>
            <a:r>
              <a:rPr lang="it-IT" dirty="0" smtClean="0"/>
              <a:t>Per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v&gt;c </a:t>
            </a:r>
            <a:r>
              <a:rPr lang="it-IT" dirty="0"/>
              <a:t>le TL </a:t>
            </a:r>
            <a:r>
              <a:rPr lang="it-IT" dirty="0" smtClean="0"/>
              <a:t>portano a risultati complessi, ciò indica che non è possibile superare la velocità della luce nel vuoto (accordo con gli esperimenti)</a:t>
            </a:r>
          </a:p>
          <a:p>
            <a:r>
              <a:rPr lang="it-IT" dirty="0" smtClean="0"/>
              <a:t>Dalle TL discendono leggi di composizione velocità che sono coerenti con il postulato sulla velocità della luce</a:t>
            </a:r>
          </a:p>
          <a:p>
            <a:r>
              <a:rPr lang="it-IT" dirty="0" smtClean="0"/>
              <a:t>Le TL «mescolano» coordinate spaziali e temporali in modo simmetrico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25616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it-IT" dirty="0" smtClean="0"/>
              <a:t>Si vede la simmetria?</a:t>
            </a:r>
            <a:endParaRPr lang="it-IT" dirty="0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6257957"/>
              </p:ext>
            </p:extLst>
          </p:nvPr>
        </p:nvGraphicFramePr>
        <p:xfrm>
          <a:off x="827584" y="2708920"/>
          <a:ext cx="7416824" cy="3287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Equazione" r:id="rId3" imgW="3098520" imgH="1346040" progId="Equation.3">
                  <p:embed/>
                </p:oleObj>
              </mc:Choice>
              <mc:Fallback>
                <p:oleObj name="Equazione" r:id="rId3" imgW="3098520" imgH="1346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708920"/>
                        <a:ext cx="7416824" cy="328781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648072"/>
          </a:xfrm>
        </p:spPr>
        <p:txBody>
          <a:bodyPr/>
          <a:lstStyle/>
          <a:p>
            <a:pPr algn="just"/>
            <a:r>
              <a:rPr lang="it-IT" dirty="0" smtClean="0"/>
              <a:t>Se chiamiamo </a:t>
            </a:r>
            <a:r>
              <a:rPr lang="it-IT" i="1" dirty="0" smtClean="0">
                <a:sym typeface="Symbol" panose="05050102010706020507" pitchFamily="18" charset="2"/>
              </a:rPr>
              <a:t></a:t>
            </a:r>
            <a:r>
              <a:rPr lang="it-IT" dirty="0" smtClean="0">
                <a:sym typeface="Symbol" panose="05050102010706020507" pitchFamily="18" charset="2"/>
              </a:rPr>
              <a:t> =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cv</a:t>
            </a:r>
            <a:endParaRPr lang="it-IT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pPr algn="ctr"/>
            <a:r>
              <a:rPr lang="it-IT" dirty="0"/>
              <a:t>Trasformazioni </a:t>
            </a:r>
            <a:r>
              <a:rPr lang="it-IT" dirty="0" smtClean="0"/>
              <a:t>inverse</a:t>
            </a:r>
            <a:endParaRPr lang="it-IT" dirty="0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1331640" y="1412776"/>
          <a:ext cx="5948710" cy="477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7" name="Equazione" r:id="rId3" imgW="1536700" imgH="1955800" progId="Equation.3">
                  <p:embed/>
                </p:oleObj>
              </mc:Choice>
              <mc:Fallback>
                <p:oleObj name="Equazione" r:id="rId3" imgW="1536700" imgH="1955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1412776"/>
                        <a:ext cx="5948710" cy="47767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8031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Quando si utilizzano?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Quando abbiamo eventi spazio temporali osservati in sistemi inerziali diversi (esercizio)</a:t>
            </a:r>
          </a:p>
          <a:p>
            <a:r>
              <a:rPr lang="it-IT" dirty="0" smtClean="0"/>
              <a:t>Quando abbiamo a che fare con lunghezze e intervalli di tempo in due sistemi inerziali e nessuno è “proprio” (esercizio)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95536" y="5085184"/>
            <a:ext cx="8208912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FACCIAMO QUALCHE ESERCIZIO/ESEMPIO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Tramont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amont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916</TotalTime>
  <Words>2033</Words>
  <Application>Microsoft Office PowerPoint</Application>
  <PresentationFormat>Lucidi</PresentationFormat>
  <Paragraphs>157</Paragraphs>
  <Slides>35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35</vt:i4>
      </vt:variant>
    </vt:vector>
  </HeadingPairs>
  <TitlesOfParts>
    <vt:vector size="45" baseType="lpstr">
      <vt:lpstr>Arial</vt:lpstr>
      <vt:lpstr>Georgia</vt:lpstr>
      <vt:lpstr>Symbol</vt:lpstr>
      <vt:lpstr>Times New Roman</vt:lpstr>
      <vt:lpstr>Trebuchet MS</vt:lpstr>
      <vt:lpstr>Wingdings</vt:lpstr>
      <vt:lpstr>Wingdings 2</vt:lpstr>
      <vt:lpstr>Tramonto</vt:lpstr>
      <vt:lpstr>Equazione</vt:lpstr>
      <vt:lpstr>Equation</vt:lpstr>
      <vt:lpstr>Le trasformazioni di Lorentz</vt:lpstr>
      <vt:lpstr>Presentazione standard di PowerPoint</vt:lpstr>
      <vt:lpstr>Presentazione standard di PowerPoint</vt:lpstr>
      <vt:lpstr>Trasformazioni Di Lorentz</vt:lpstr>
      <vt:lpstr>Presentazione standard di PowerPoint</vt:lpstr>
      <vt:lpstr>Plausibilità</vt:lpstr>
      <vt:lpstr>Si vede la simmetria?</vt:lpstr>
      <vt:lpstr>Trasformazioni inverse</vt:lpstr>
      <vt:lpstr>Quando si utilizzano?</vt:lpstr>
      <vt:lpstr>Le conseguenze immediate</vt:lpstr>
      <vt:lpstr>Dilatazione Dei Tempi</vt:lpstr>
      <vt:lpstr>Contrazione Delle Lunghezze</vt:lpstr>
      <vt:lpstr>Contrazione delle lunghezze</vt:lpstr>
      <vt:lpstr>Contrazione delle lunghezze</vt:lpstr>
      <vt:lpstr>Punti cruciali</vt:lpstr>
      <vt:lpstr>Facciamo qualche esercizio sulla contrazione delle lunghezze</vt:lpstr>
      <vt:lpstr>Un calcolo alternativo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Relatività Della Simultaneità</vt:lpstr>
      <vt:lpstr>Dimostriamolo</vt:lpstr>
      <vt:lpstr>Causa ed effetto?</vt:lpstr>
      <vt:lpstr>Presentazione standard di PowerPoint</vt:lpstr>
      <vt:lpstr>Presentazione standard di PowerPoint</vt:lpstr>
      <vt:lpstr>Presentazione standard di PowerPoint</vt:lpstr>
      <vt:lpstr>Trasformazioni Delle Velocità</vt:lpstr>
      <vt:lpstr>Dimostriamole</vt:lpstr>
      <vt:lpstr>Presentazione standard di PowerPoint</vt:lpstr>
      <vt:lpstr>Esercizi ed esempi</vt:lpstr>
      <vt:lpstr>Presentazione standard di PowerPoint</vt:lpstr>
      <vt:lpstr>Presentazione standard di PowerPoint</vt:lpstr>
      <vt:lpstr>Presentazione standard di PowerPoint</vt:lpstr>
      <vt:lpstr>Con diagrammi orari</vt:lpstr>
    </vt:vector>
  </TitlesOfParts>
  <Company>Gini Paolo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Relatività Galileiana</dc:title>
  <dc:creator>Gini Paolo</dc:creator>
  <cp:lastModifiedBy>Paolo Gini</cp:lastModifiedBy>
  <cp:revision>147</cp:revision>
  <dcterms:created xsi:type="dcterms:W3CDTF">2000-04-25T15:24:31Z</dcterms:created>
  <dcterms:modified xsi:type="dcterms:W3CDTF">2017-02-02T08:56:35Z</dcterms:modified>
</cp:coreProperties>
</file>