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20"/>
  </p:notesMasterIdLst>
  <p:handoutMasterIdLst>
    <p:handoutMasterId r:id="rId21"/>
  </p:handoutMasterIdLst>
  <p:sldIdLst>
    <p:sldId id="268" r:id="rId2"/>
    <p:sldId id="256" r:id="rId3"/>
    <p:sldId id="283" r:id="rId4"/>
    <p:sldId id="269" r:id="rId5"/>
    <p:sldId id="284" r:id="rId6"/>
    <p:sldId id="270" r:id="rId7"/>
    <p:sldId id="271" r:id="rId8"/>
    <p:sldId id="272" r:id="rId9"/>
    <p:sldId id="275" r:id="rId10"/>
    <p:sldId id="273" r:id="rId11"/>
    <p:sldId id="274" r:id="rId12"/>
    <p:sldId id="276" r:id="rId13"/>
    <p:sldId id="277" r:id="rId14"/>
    <p:sldId id="278" r:id="rId15"/>
    <p:sldId id="279" r:id="rId16"/>
    <p:sldId id="280" r:id="rId17"/>
    <p:sldId id="281" r:id="rId18"/>
    <p:sldId id="282" r:id="rId19"/>
  </p:sldIdLst>
  <p:sldSz cx="9144000" cy="6858000" type="overhead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 autoAdjust="0"/>
    <p:restoredTop sz="90929" autoAdjust="0"/>
  </p:normalViewPr>
  <p:slideViewPr>
    <p:cSldViewPr>
      <p:cViewPr varScale="1">
        <p:scale>
          <a:sx n="112" d="100"/>
          <a:sy n="112" d="100"/>
        </p:scale>
        <p:origin x="222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6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6835CE-0421-4460-8C31-B02D9858C856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410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10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BD3EB1-72D8-40E2-9FEC-9DA04B048E2B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6A8A1E-C32B-4473-A3B1-7F2F3BDF1B25}" type="slidenum">
              <a:rPr lang="it-IT"/>
              <a:pPr/>
              <a:t>2</a:t>
            </a:fld>
            <a:endParaRPr lang="it-IT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fld id="{6B9FAD3E-ED14-4F80-8C89-204ED6E484A2}" type="slidenum">
              <a:rPr lang="it-IT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tango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tango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tango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tango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tangolo arrotondato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tangolo arrotondato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5ADB8E6-4837-44DA-BD68-2827E25945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32EF-4580-4FBC-AB0A-D1CDF22FF29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DA66-C6F2-48C2-93AD-63DCFB1996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4917-BFE0-45D6-9066-493B51973F9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C393-5FC0-4318-8E0C-5E53DE2724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04DF6-FC8E-4CB6-9827-F2988C0806D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DDA732-2DF6-4015-8647-9129F94CE2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E0BF561-0CA7-402A-A61B-53ED59A1129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0C6BE-C7D6-4E01-AC79-AA171E80839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954C7-94D8-4A1D-B5C5-34F008233DF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E2A9-5206-403D-9B88-317CE31DF38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tango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8905166-1B54-437F-BDA4-C0EA222B20C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Perché la </a:t>
            </a:r>
            <a:r>
              <a:rPr lang="it-IT" dirty="0"/>
              <a:t>Relatività </a:t>
            </a:r>
            <a:r>
              <a:rPr lang="it-IT" dirty="0" smtClean="0"/>
              <a:t>Speciale?</a:t>
            </a:r>
            <a:endParaRPr lang="it-IT" dirty="0"/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908648"/>
            <a:ext cx="4953000" cy="1752600"/>
          </a:xfrm>
        </p:spPr>
        <p:txBody>
          <a:bodyPr/>
          <a:lstStyle/>
          <a:p>
            <a:r>
              <a:rPr lang="it-IT" dirty="0"/>
              <a:t>Prof. Paolo </a:t>
            </a:r>
            <a:r>
              <a:rPr lang="it-IT" dirty="0" smtClean="0"/>
              <a:t>Gini</a:t>
            </a:r>
          </a:p>
          <a:p>
            <a:r>
              <a:rPr lang="it-IT" dirty="0" smtClean="0"/>
              <a:t>Corso di Formazione per docenti</a:t>
            </a:r>
          </a:p>
          <a:p>
            <a:r>
              <a:rPr lang="it-IT" dirty="0" smtClean="0"/>
              <a:t>Liceo Statale “G. Galilei”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51520" y="119675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raggio che percorre il tragitto OA ha, rispetto al laboratorio, velocità </a:t>
            </a:r>
            <a:r>
              <a:rPr lang="it-IT" i="1" dirty="0" err="1" smtClean="0"/>
              <a:t>v</a:t>
            </a:r>
            <a:r>
              <a:rPr lang="it-IT" i="1" baseline="-25000" dirty="0" err="1" smtClean="0"/>
              <a:t>x</a:t>
            </a:r>
            <a:r>
              <a:rPr lang="it-IT" dirty="0" smtClean="0"/>
              <a:t> = </a:t>
            </a:r>
            <a:r>
              <a:rPr lang="it-IT" i="1" dirty="0" smtClean="0"/>
              <a:t>c</a:t>
            </a:r>
            <a:r>
              <a:rPr lang="it-IT" dirty="0" smtClean="0"/>
              <a:t> </a:t>
            </a:r>
            <a:r>
              <a:rPr lang="it-IT" dirty="0" smtClean="0">
                <a:sym typeface="Symbol"/>
              </a:rPr>
              <a:t></a:t>
            </a:r>
            <a:r>
              <a:rPr lang="it-IT" dirty="0" smtClean="0"/>
              <a:t> </a:t>
            </a:r>
            <a:r>
              <a:rPr lang="it-IT" i="1" dirty="0" err="1" smtClean="0"/>
              <a:t>v</a:t>
            </a:r>
            <a:r>
              <a:rPr lang="it-IT" i="1" baseline="-25000" dirty="0" err="1" smtClean="0"/>
              <a:t>T</a:t>
            </a:r>
            <a:r>
              <a:rPr lang="it-IT" dirty="0" smtClean="0"/>
              <a:t>, all’andata e </a:t>
            </a:r>
            <a:r>
              <a:rPr lang="it-IT" i="1" dirty="0" err="1" smtClean="0"/>
              <a:t>v</a:t>
            </a:r>
            <a:r>
              <a:rPr lang="it-IT" i="1" baseline="-25000" dirty="0" err="1" smtClean="0"/>
              <a:t>x</a:t>
            </a:r>
            <a:r>
              <a:rPr lang="it-IT" dirty="0" smtClean="0"/>
              <a:t> = </a:t>
            </a:r>
            <a:r>
              <a:rPr lang="it-IT" i="1" dirty="0" smtClean="0"/>
              <a:t>c</a:t>
            </a:r>
            <a:r>
              <a:rPr lang="it-IT" dirty="0" smtClean="0"/>
              <a:t> </a:t>
            </a:r>
            <a:r>
              <a:rPr lang="it-IT" dirty="0" smtClean="0">
                <a:sym typeface="Symbol"/>
              </a:rPr>
              <a:t>+</a:t>
            </a:r>
            <a:r>
              <a:rPr lang="it-IT" dirty="0" smtClean="0"/>
              <a:t> </a:t>
            </a:r>
            <a:r>
              <a:rPr lang="it-IT" i="1" dirty="0" err="1" smtClean="0"/>
              <a:t>v</a:t>
            </a:r>
            <a:r>
              <a:rPr lang="it-IT" i="1" baseline="-25000" dirty="0" err="1" smtClean="0"/>
              <a:t>T</a:t>
            </a:r>
            <a:r>
              <a:rPr lang="it-IT" dirty="0" smtClean="0"/>
              <a:t> al ritorno; quindi impiega per andare da O a </a:t>
            </a:r>
            <a:r>
              <a:rPr lang="it-IT" dirty="0" err="1" smtClean="0"/>
              <a:t>A</a:t>
            </a:r>
            <a:r>
              <a:rPr lang="it-IT" dirty="0" smtClean="0"/>
              <a:t> e ritorno un tempo </a:t>
            </a:r>
            <a:r>
              <a:rPr lang="it-IT" i="1" dirty="0" smtClean="0"/>
              <a:t>t</a:t>
            </a:r>
            <a:r>
              <a:rPr lang="it-IT" baseline="-25000" dirty="0" smtClean="0"/>
              <a:t>1</a:t>
            </a:r>
            <a:r>
              <a:rPr lang="it-IT" dirty="0" smtClean="0"/>
              <a:t> dato da </a:t>
            </a:r>
            <a:endParaRPr lang="it-IT" dirty="0"/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323528" y="2780928"/>
          <a:ext cx="7056784" cy="2794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3" name="Equazione" r:id="rId3" imgW="2349500" imgH="1358900" progId="Equation.3">
                  <p:embed/>
                </p:oleObj>
              </mc:Choice>
              <mc:Fallback>
                <p:oleObj name="Equazione" r:id="rId3" imgW="2349500" imgH="13589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780928"/>
                        <a:ext cx="7056784" cy="279404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51520" y="1196752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Per il raggio che percorre il tragitto OB il calcolo è più complesso. Nel sistema del laboratorio il raggio si muove in direzione </a:t>
            </a:r>
            <a:r>
              <a:rPr lang="it-IT" i="1" dirty="0" smtClean="0"/>
              <a:t>y</a:t>
            </a:r>
            <a:r>
              <a:rPr lang="it-IT" dirty="0" smtClean="0"/>
              <a:t> con velocità </a:t>
            </a:r>
            <a:r>
              <a:rPr lang="it-IT" i="1" dirty="0" err="1" smtClean="0"/>
              <a:t>v</a:t>
            </a:r>
            <a:r>
              <a:rPr lang="it-IT" i="1" baseline="-25000" dirty="0" err="1" smtClean="0"/>
              <a:t>y</a:t>
            </a:r>
            <a:r>
              <a:rPr lang="it-IT" dirty="0" smtClean="0"/>
              <a:t> ma nel sistema dell’etere il raggio si muove in </a:t>
            </a:r>
            <a:r>
              <a:rPr lang="it-IT" dirty="0" smtClean="0">
                <a:solidFill>
                  <a:srgbClr val="FF0000"/>
                </a:solidFill>
              </a:rPr>
              <a:t>diagonale</a:t>
            </a:r>
            <a:r>
              <a:rPr lang="it-IT" dirty="0" smtClean="0"/>
              <a:t> con velocità </a:t>
            </a:r>
            <a:r>
              <a:rPr lang="it-IT" i="1" dirty="0" smtClean="0">
                <a:solidFill>
                  <a:srgbClr val="FF0000"/>
                </a:solidFill>
              </a:rPr>
              <a:t>c</a:t>
            </a:r>
            <a:r>
              <a:rPr lang="it-IT" dirty="0" smtClean="0"/>
              <a:t> quindi:</a:t>
            </a:r>
            <a:endParaRPr lang="it-IT" dirty="0"/>
          </a:p>
        </p:txBody>
      </p:sp>
      <p:grpSp>
        <p:nvGrpSpPr>
          <p:cNvPr id="14" name="Gruppo 13"/>
          <p:cNvGrpSpPr/>
          <p:nvPr/>
        </p:nvGrpSpPr>
        <p:grpSpPr>
          <a:xfrm>
            <a:off x="827584" y="2852936"/>
            <a:ext cx="2232248" cy="2736304"/>
            <a:chOff x="3419872" y="2852936"/>
            <a:chExt cx="2232248" cy="2736304"/>
          </a:xfrm>
        </p:grpSpPr>
        <p:cxnSp>
          <p:nvCxnSpPr>
            <p:cNvPr id="6" name="Connettore 2 5"/>
            <p:cNvCxnSpPr/>
            <p:nvPr/>
          </p:nvCxnSpPr>
          <p:spPr>
            <a:xfrm flipV="1">
              <a:off x="3851920" y="2996952"/>
              <a:ext cx="0" cy="25922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ttangolo 6"/>
            <p:cNvSpPr/>
            <p:nvPr/>
          </p:nvSpPr>
          <p:spPr>
            <a:xfrm>
              <a:off x="3419872" y="3284984"/>
              <a:ext cx="864096" cy="21602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9" name="Connettore 2 8"/>
            <p:cNvCxnSpPr/>
            <p:nvPr/>
          </p:nvCxnSpPr>
          <p:spPr>
            <a:xfrm>
              <a:off x="3635896" y="5373216"/>
              <a:ext cx="201622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9"/>
            <p:cNvSpPr txBox="1"/>
            <p:nvPr/>
          </p:nvSpPr>
          <p:spPr>
            <a:xfrm>
              <a:off x="3923928" y="2852936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>
                  <a:solidFill>
                    <a:srgbClr val="0070C0"/>
                  </a:solidFill>
                </a:rPr>
                <a:t>laboratorio</a:t>
              </a:r>
              <a:endParaRPr lang="it-IT" sz="1200" dirty="0">
                <a:solidFill>
                  <a:srgbClr val="0070C0"/>
                </a:solidFill>
              </a:endParaRPr>
            </a:p>
          </p:txBody>
        </p:sp>
        <p:cxnSp>
          <p:nvCxnSpPr>
            <p:cNvPr id="12" name="Connettore 2 11"/>
            <p:cNvCxnSpPr>
              <a:endCxn id="7" idx="2"/>
            </p:cNvCxnSpPr>
            <p:nvPr/>
          </p:nvCxnSpPr>
          <p:spPr>
            <a:xfrm flipV="1">
              <a:off x="3851920" y="3501008"/>
              <a:ext cx="0" cy="187220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uppo 21"/>
          <p:cNvGrpSpPr/>
          <p:nvPr/>
        </p:nvGrpSpPr>
        <p:grpSpPr>
          <a:xfrm>
            <a:off x="3131840" y="2852936"/>
            <a:ext cx="2016224" cy="2736304"/>
            <a:chOff x="3131840" y="2852936"/>
            <a:chExt cx="2016224" cy="2736304"/>
          </a:xfrm>
        </p:grpSpPr>
        <p:cxnSp>
          <p:nvCxnSpPr>
            <p:cNvPr id="17" name="Connettore 2 16"/>
            <p:cNvCxnSpPr/>
            <p:nvPr/>
          </p:nvCxnSpPr>
          <p:spPr>
            <a:xfrm flipV="1">
              <a:off x="3347864" y="2996952"/>
              <a:ext cx="0" cy="2592288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/>
            <p:cNvCxnSpPr/>
            <p:nvPr/>
          </p:nvCxnSpPr>
          <p:spPr>
            <a:xfrm>
              <a:off x="3131840" y="5373216"/>
              <a:ext cx="2016224" cy="0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/>
            <p:cNvSpPr txBox="1"/>
            <p:nvPr/>
          </p:nvSpPr>
          <p:spPr>
            <a:xfrm>
              <a:off x="3419872" y="2852936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>
                  <a:solidFill>
                    <a:srgbClr val="00B050"/>
                  </a:solidFill>
                </a:rPr>
                <a:t>ETERE</a:t>
              </a:r>
              <a:endParaRPr lang="it-IT" sz="1200" dirty="0">
                <a:solidFill>
                  <a:srgbClr val="00B050"/>
                </a:solidFill>
              </a:endParaRPr>
            </a:p>
          </p:txBody>
        </p:sp>
      </p:grpSp>
      <p:sp>
        <p:nvSpPr>
          <p:cNvPr id="23" name="Rettangolo 22"/>
          <p:cNvSpPr/>
          <p:nvPr/>
        </p:nvSpPr>
        <p:spPr>
          <a:xfrm>
            <a:off x="2915816" y="3284984"/>
            <a:ext cx="864096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5" name="Connettore 2 24"/>
          <p:cNvCxnSpPr>
            <a:endCxn id="23" idx="2"/>
          </p:cNvCxnSpPr>
          <p:nvPr/>
        </p:nvCxnSpPr>
        <p:spPr>
          <a:xfrm flipV="1">
            <a:off x="1259632" y="3501008"/>
            <a:ext cx="2088232" cy="187220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5076056" y="2852936"/>
          <a:ext cx="2784475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8" name="Equazione" r:id="rId3" imgW="927100" imgH="558800" progId="Equation.3">
                  <p:embed/>
                </p:oleObj>
              </mc:Choice>
              <mc:Fallback>
                <p:oleObj name="Equazione" r:id="rId3" imgW="927100" imgH="5588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2852936"/>
                        <a:ext cx="2784475" cy="11493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7.40741E-7 L 0.23229 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51520" y="119675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Quindi il raggio che percorre il tragitto OB ha, rispetto al laboratorio, velocità </a:t>
            </a:r>
            <a:r>
              <a:rPr lang="it-IT" i="1" dirty="0" err="1" smtClean="0"/>
              <a:t>v</a:t>
            </a:r>
            <a:r>
              <a:rPr lang="it-IT" i="1" baseline="-25000" dirty="0" err="1" smtClean="0"/>
              <a:t>y</a:t>
            </a:r>
            <a:r>
              <a:rPr lang="it-IT" dirty="0" smtClean="0"/>
              <a:t> , sia all’andata che al ritorno; quindi impiega per andare da O a B e ritorno un tempo </a:t>
            </a:r>
            <a:r>
              <a:rPr lang="it-IT" i="1" dirty="0" smtClean="0"/>
              <a:t>t</a:t>
            </a:r>
            <a:r>
              <a:rPr lang="it-IT" baseline="-25000" dirty="0" smtClean="0"/>
              <a:t>2</a:t>
            </a:r>
            <a:r>
              <a:rPr lang="it-IT" dirty="0" smtClean="0"/>
              <a:t> dato da </a:t>
            </a:r>
            <a:endParaRPr lang="it-IT" dirty="0"/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395536" y="2564904"/>
          <a:ext cx="4310062" cy="234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3" name="Equazione" r:id="rId3" imgW="1435100" imgH="1143000" progId="Equation.3">
                  <p:embed/>
                </p:oleObj>
              </mc:Choice>
              <mc:Fallback>
                <p:oleObj name="Equazione" r:id="rId3" imgW="1435100" imgH="11430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564904"/>
                        <a:ext cx="4310062" cy="23495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51520" y="1196752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Se confrontiamo i due intervalli di tempo otteniamo una differenza</a:t>
            </a:r>
            <a:endParaRPr lang="it-IT" dirty="0"/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1763688" y="1772816"/>
          <a:ext cx="534035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7" name="Equazione" r:id="rId3" imgW="1778000" imgH="914400" progId="Equation.3">
                  <p:embed/>
                </p:oleObj>
              </mc:Choice>
              <mc:Fallback>
                <p:oleObj name="Equazione" r:id="rId3" imgW="1778000" imgH="9144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1772816"/>
                        <a:ext cx="5340350" cy="18796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323528" y="3933056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differenza temporale è dovuta sia alla diversa lunghezza dei bracci dell’interferometro (anche se costruiti accuratamente non possono avere la stessa lunghezza a meno di 0,1 </a:t>
            </a:r>
            <a:r>
              <a:rPr lang="it-IT" dirty="0" smtClean="0">
                <a:sym typeface="Symbol"/>
              </a:rPr>
              <a:t>m) sia alle diverse velocità previste per la luce nelle due direzioni ortogonali.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23528" y="908720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differenza temporale si traduce in una differenza nel cammino ottico che da luogo a </a:t>
            </a:r>
            <a:r>
              <a:rPr lang="it-IT" dirty="0" smtClean="0">
                <a:solidFill>
                  <a:srgbClr val="FF0000"/>
                </a:solidFill>
              </a:rPr>
              <a:t>frange di interferenza</a:t>
            </a:r>
            <a:r>
              <a:rPr lang="it-IT" dirty="0" smtClean="0"/>
              <a:t>.</a:t>
            </a:r>
          </a:p>
          <a:p>
            <a:r>
              <a:rPr lang="it-IT" dirty="0" smtClean="0"/>
              <a:t>Ruotando l’apparato di 90° i due bracci si scambiano di posto e quindi </a:t>
            </a:r>
            <a:r>
              <a:rPr lang="it-IT" dirty="0" smtClean="0">
                <a:solidFill>
                  <a:srgbClr val="FF0000"/>
                </a:solidFill>
              </a:rPr>
              <a:t>le frange d’interferenza dovrebbero spostarsi (di circa ¼ di frangia)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66563" name="Immagine 28" descr="Come dovrebbero apparire le frange di interferenza se l'etere esistes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852936"/>
            <a:ext cx="4799013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risultati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L’esperimento di </a:t>
            </a:r>
            <a:r>
              <a:rPr lang="it-IT" dirty="0" err="1" smtClean="0"/>
              <a:t>Michelson</a:t>
            </a:r>
            <a:r>
              <a:rPr lang="it-IT" dirty="0" smtClean="0"/>
              <a:t> – </a:t>
            </a:r>
            <a:r>
              <a:rPr lang="it-IT" dirty="0" err="1" smtClean="0"/>
              <a:t>Morley</a:t>
            </a:r>
            <a:r>
              <a:rPr lang="it-IT" dirty="0" smtClean="0"/>
              <a:t>, ripetuto in varie condizioni, a distanza di mesi non diede mai </a:t>
            </a:r>
            <a:r>
              <a:rPr lang="it-IT" dirty="0" smtClean="0">
                <a:solidFill>
                  <a:srgbClr val="FF0000"/>
                </a:solidFill>
              </a:rPr>
              <a:t>alcuno spostamento delle frange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spiegazioni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/>
              <a:t>La Terra è solidale con l’etere</a:t>
            </a:r>
          </a:p>
          <a:p>
            <a:r>
              <a:rPr lang="it-IT" dirty="0" smtClean="0"/>
              <a:t>La Terra trascina parzialmente l’etere</a:t>
            </a:r>
          </a:p>
          <a:p>
            <a:r>
              <a:rPr lang="it-IT" dirty="0" smtClean="0"/>
              <a:t>Le equazioni di Maxwell sono errate</a:t>
            </a:r>
          </a:p>
          <a:p>
            <a:r>
              <a:rPr lang="it-IT" dirty="0" smtClean="0"/>
              <a:t>Gli oggetti si accorciano nella direzione del moto (contrazione di Lorentz – Fitzgerald ) esattamente in modo da fornire il risultato dell’esperimento</a:t>
            </a:r>
          </a:p>
          <a:p>
            <a:r>
              <a:rPr lang="it-IT" dirty="0" smtClean="0">
                <a:solidFill>
                  <a:srgbClr val="FF0000"/>
                </a:solidFill>
              </a:rPr>
              <a:t>Si deve accettare che la velocità della luce sia la stessa per ogni osservatore inerziale e si devono rivisitare le Trasformazioni di Galilei e la relatività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51520" y="980728"/>
            <a:ext cx="84969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Nell’introduzione del suo articolo “</a:t>
            </a:r>
            <a:r>
              <a:rPr lang="it-IT" i="1" dirty="0" smtClean="0"/>
              <a:t>Sull’elettrodinamica dei corpi in movimento</a:t>
            </a:r>
            <a:r>
              <a:rPr lang="it-IT" dirty="0" smtClean="0"/>
              <a:t>” Einstein scrive:</a:t>
            </a:r>
          </a:p>
          <a:p>
            <a:endParaRPr lang="it-IT" dirty="0" smtClean="0"/>
          </a:p>
          <a:p>
            <a:pPr algn="just"/>
            <a:r>
              <a:rPr lang="it-IT" sz="1800" dirty="0" smtClean="0">
                <a:latin typeface="+mn-lt"/>
              </a:rPr>
              <a:t>E noto che l’elettrodinamica di Maxwell - come la si interpreta attualmente nella sua applicazione ai corpi in movimento porta a delle asimmetrie, che non paiono essere inerenti ai fenomeni. Si pensi per esempio all’interazione elettromagnetica tra un magnete e un conduttore. I fenomeni osservabili in questo caso dipendono soltanto dal moto relativo del conduttore e del magnete, mentre </a:t>
            </a:r>
            <a:r>
              <a:rPr lang="it-IT" sz="1800" dirty="0" smtClean="0">
                <a:solidFill>
                  <a:srgbClr val="FF0000"/>
                </a:solidFill>
                <a:latin typeface="+mn-lt"/>
              </a:rPr>
              <a:t>secondo l’interpretazione consueta i due casi, a seconda che l’uno o l’altro di questi corpi sia quello in moto, vanno tenuti rigorosamente distinti</a:t>
            </a:r>
            <a:r>
              <a:rPr lang="it-IT" sz="1800" dirty="0" smtClean="0">
                <a:latin typeface="+mn-lt"/>
              </a:rPr>
              <a:t>. </a:t>
            </a:r>
            <a:r>
              <a:rPr lang="it-IT" sz="1800" dirty="0" smtClean="0">
                <a:solidFill>
                  <a:srgbClr val="00B0F0"/>
                </a:solidFill>
                <a:latin typeface="+mn-lt"/>
              </a:rPr>
              <a:t>Se infatti il magnete è in moto e il conduttore è a riposo, nei dintorni del magnete esiste un campo elettrico con un certo valore dell’energia</a:t>
            </a:r>
            <a:r>
              <a:rPr lang="it-IT" sz="1800" dirty="0" smtClean="0">
                <a:latin typeface="+mn-lt"/>
              </a:rPr>
              <a:t>, che genera una corrente nei posti dove si trovano parti del conduttore. </a:t>
            </a:r>
            <a:r>
              <a:rPr lang="it-IT" sz="1800" dirty="0" smtClean="0">
                <a:solidFill>
                  <a:srgbClr val="002060"/>
                </a:solidFill>
                <a:latin typeface="+mn-lt"/>
              </a:rPr>
              <a:t>Ma se il magnete è in quiete e si muove il conduttore, nei dintorni del magnete non esiste alcun campo elettrico, e si ha invece nel conduttore una forza elettromotrice, alla quale non corrisponde nessuna energia</a:t>
            </a:r>
            <a:r>
              <a:rPr lang="it-IT" sz="1800" dirty="0" smtClean="0">
                <a:latin typeface="+mn-lt"/>
              </a:rPr>
              <a:t>, ma che - a parità di moto relativo nei due casi considerati - dà luogo a correnti elettriche della stessa intensità e dello stesso andamento di quelle alle quali dà luogo nel primo caso la forza elettrica</a:t>
            </a:r>
            <a:endParaRPr lang="it-IT" sz="1800" dirty="0">
              <a:latin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 </a:t>
            </a:r>
            <a:r>
              <a:rPr lang="it-IT" dirty="0" err="1" smtClean="0"/>
              <a:t>sostanza…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Se si muove il conduttore è la Forza di Lorentz che mette in moto i portatori nel conduttore, non c’è alcun campo elettrico.</a:t>
            </a:r>
          </a:p>
          <a:p>
            <a:r>
              <a:rPr lang="it-IT" dirty="0" smtClean="0"/>
              <a:t>Se si muove il campo, allora i portatori si trovano in presenza di un campo magnetico variabile e ciò comporta l’esistenza di un campo elettrico indotto.</a:t>
            </a:r>
          </a:p>
          <a:p>
            <a:pPr>
              <a:buNone/>
            </a:pPr>
            <a:r>
              <a:rPr lang="it-IT" dirty="0" smtClean="0">
                <a:solidFill>
                  <a:srgbClr val="FF0000"/>
                </a:solidFill>
              </a:rPr>
              <a:t>Questa asimmetria non è accettabile per Einstein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762000"/>
          </a:xfrm>
        </p:spPr>
        <p:txBody>
          <a:bodyPr/>
          <a:lstStyle/>
          <a:p>
            <a:r>
              <a:rPr lang="it-IT" dirty="0"/>
              <a:t>Relatività Galileiana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7772400" cy="3124200"/>
          </a:xfrm>
        </p:spPr>
        <p:txBody>
          <a:bodyPr>
            <a:normAutofit/>
          </a:bodyPr>
          <a:lstStyle/>
          <a:p>
            <a:pPr algn="just"/>
            <a:r>
              <a:rPr lang="it-IT" sz="2800" dirty="0"/>
              <a:t>Spazio assoluto.</a:t>
            </a:r>
          </a:p>
          <a:p>
            <a:pPr algn="just"/>
            <a:r>
              <a:rPr lang="it-IT" sz="2800" dirty="0"/>
              <a:t>Tempo assoluto.</a:t>
            </a:r>
          </a:p>
          <a:p>
            <a:pPr algn="just"/>
            <a:r>
              <a:rPr lang="it-IT" sz="2800" dirty="0"/>
              <a:t>Tutte le leggi della meccanica hanno la stessa forma in tutti i sistemi inerziali (non è possibile distinguere lo stato di moto di un S. I. </a:t>
            </a:r>
            <a:r>
              <a:rPr lang="it-IT" sz="2800" dirty="0" smtClean="0"/>
              <a:t>con </a:t>
            </a:r>
            <a:r>
              <a:rPr lang="it-IT" sz="2800" dirty="0"/>
              <a:t>misure meccaniche).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4427984" y="4509120"/>
            <a:ext cx="304800" cy="685800"/>
          </a:xfrm>
          <a:prstGeom prst="down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33400" y="54102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TRASFORMAZIONI DI GALILEI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pPr algn="ctr"/>
            <a:r>
              <a:rPr lang="it-IT" dirty="0"/>
              <a:t>Trasformazioni Di </a:t>
            </a:r>
            <a:r>
              <a:rPr lang="it-IT" dirty="0" smtClean="0"/>
              <a:t>Galilei</a:t>
            </a:r>
            <a:endParaRPr lang="it-IT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71525" y="1297643"/>
            <a:ext cx="7772400" cy="1295400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it-IT" sz="2800" dirty="0"/>
              <a:t>Due riferimenti inerziali </a:t>
            </a:r>
            <a:r>
              <a:rPr lang="it-IT" sz="2800" i="1" dirty="0"/>
              <a:t>S</a:t>
            </a:r>
            <a:r>
              <a:rPr lang="it-IT" sz="2800" dirty="0"/>
              <a:t>(</a:t>
            </a:r>
            <a:r>
              <a:rPr lang="it-IT" sz="2800" i="1" dirty="0" err="1"/>
              <a:t>Oxyzt</a:t>
            </a:r>
            <a:r>
              <a:rPr lang="it-IT" sz="2800" dirty="0"/>
              <a:t>) “fisso” e </a:t>
            </a:r>
            <a:r>
              <a:rPr lang="it-IT" sz="2800" i="1" dirty="0"/>
              <a:t>S</a:t>
            </a:r>
            <a:r>
              <a:rPr lang="it-IT" sz="2800" dirty="0"/>
              <a:t>’(</a:t>
            </a:r>
            <a:r>
              <a:rPr lang="it-IT" sz="2800" i="1" dirty="0"/>
              <a:t>O’x’y’z’t’</a:t>
            </a:r>
            <a:r>
              <a:rPr lang="it-IT" sz="2800" dirty="0"/>
              <a:t>) in moto con velocità </a:t>
            </a:r>
            <a:r>
              <a:rPr lang="it-IT" sz="28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it-IT" sz="2800" dirty="0"/>
              <a:t> </a:t>
            </a:r>
            <a:r>
              <a:rPr lang="it-IT" sz="2800" dirty="0" smtClean="0"/>
              <a:t>costante rispetto a </a:t>
            </a:r>
            <a:r>
              <a:rPr lang="it-IT" sz="2800" i="1" dirty="0" smtClean="0"/>
              <a:t>S</a:t>
            </a:r>
            <a:r>
              <a:rPr lang="it-IT" sz="2800" dirty="0" smtClean="0"/>
              <a:t> </a:t>
            </a:r>
            <a:r>
              <a:rPr lang="it-IT" sz="2800" dirty="0"/>
              <a:t>lungo asse </a:t>
            </a:r>
            <a:r>
              <a:rPr lang="it-IT" sz="2800" i="1" dirty="0" smtClean="0"/>
              <a:t>x (</a:t>
            </a:r>
            <a:r>
              <a:rPr lang="it-IT" sz="2800" dirty="0" smtClean="0"/>
              <a:t>comune</a:t>
            </a:r>
            <a:r>
              <a:rPr lang="it-IT" sz="2800" i="1" dirty="0" smtClean="0"/>
              <a:t>)</a:t>
            </a:r>
            <a:r>
              <a:rPr lang="it-IT" sz="2800" dirty="0" smtClean="0"/>
              <a:t>.</a:t>
            </a:r>
            <a:endParaRPr lang="it-IT" sz="2800" dirty="0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9902663"/>
              </p:ext>
            </p:extLst>
          </p:nvPr>
        </p:nvGraphicFramePr>
        <p:xfrm>
          <a:off x="5436096" y="3140968"/>
          <a:ext cx="2463309" cy="1893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0" name="Equazione" r:id="rId3" imgW="634725" imgH="863225" progId="Equation.3">
                  <p:embed/>
                </p:oleObj>
              </mc:Choice>
              <mc:Fallback>
                <p:oleObj name="Equazione" r:id="rId3" imgW="634725" imgH="863225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3140968"/>
                        <a:ext cx="2463309" cy="189331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Immagin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996952"/>
            <a:ext cx="38100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279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pPr algn="ctr"/>
            <a:r>
              <a:rPr lang="it-IT" dirty="0" smtClean="0"/>
              <a:t>Velocità e accelerazioni</a:t>
            </a:r>
            <a:endParaRPr lang="it-IT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71525" y="1297643"/>
            <a:ext cx="7772400" cy="83521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it-IT" sz="2400" dirty="0" smtClean="0"/>
              <a:t>Derivando le trasformazioni delle coordinate otteniamo le velocità (</a:t>
            </a:r>
            <a:r>
              <a:rPr lang="it-IT" sz="2400" dirty="0" smtClean="0">
                <a:solidFill>
                  <a:srgbClr val="FF0000"/>
                </a:solidFill>
              </a:rPr>
              <a:t>legge di composizione delle velocità</a:t>
            </a:r>
            <a:r>
              <a:rPr lang="it-IT" sz="2400" dirty="0" smtClean="0"/>
              <a:t>)</a:t>
            </a:r>
            <a:endParaRPr lang="it-IT" sz="2400" dirty="0"/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963692"/>
              </p:ext>
            </p:extLst>
          </p:nvPr>
        </p:nvGraphicFramePr>
        <p:xfrm>
          <a:off x="698571" y="2146064"/>
          <a:ext cx="3744279" cy="1808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6" name="Equazione" r:id="rId3" imgW="2247840" imgH="1041120" progId="Equation.3">
                  <p:embed/>
                </p:oleObj>
              </mc:Choice>
              <mc:Fallback>
                <p:oleObj name="Equazione" r:id="rId3" imgW="2247840" imgH="104112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71" y="2146064"/>
                        <a:ext cx="3744279" cy="180810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71525" y="4005064"/>
            <a:ext cx="7772400" cy="57472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</a:pPr>
            <a:r>
              <a:rPr lang="it-IT" sz="2400" dirty="0" smtClean="0"/>
              <a:t>Derivando le velocità otteniamo </a:t>
            </a:r>
            <a:r>
              <a:rPr lang="it-IT" sz="2400" dirty="0" smtClean="0">
                <a:solidFill>
                  <a:srgbClr val="002060"/>
                </a:solidFill>
              </a:rPr>
              <a:t>accelerazioni</a:t>
            </a:r>
            <a:endParaRPr lang="it-IT" sz="2400" dirty="0">
              <a:solidFill>
                <a:srgbClr val="002060"/>
              </a:solidFill>
            </a:endParaRP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8118105"/>
              </p:ext>
            </p:extLst>
          </p:nvPr>
        </p:nvGraphicFramePr>
        <p:xfrm>
          <a:off x="685800" y="4630688"/>
          <a:ext cx="2875607" cy="1353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7" name="Equazione" r:id="rId5" imgW="1942920" imgH="876240" progId="Equation.3">
                  <p:embed/>
                </p:oleObj>
              </mc:Choice>
              <mc:Fallback>
                <p:oleObj name="Equazione" r:id="rId5" imgW="1942920" imgH="8762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630688"/>
                        <a:ext cx="2875607" cy="135315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reccia a destra 2"/>
          <p:cNvSpPr/>
          <p:nvPr/>
        </p:nvSpPr>
        <p:spPr>
          <a:xfrm>
            <a:off x="3779912" y="5307265"/>
            <a:ext cx="662938" cy="3539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4716016" y="5013176"/>
            <a:ext cx="3456384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Le accelerazioni sono invarianti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lang="it-IT" dirty="0" smtClean="0"/>
              <a:t>Equazioni di Maxwell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818631"/>
            <a:ext cx="2975992" cy="2410569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949130831"/>
              </p:ext>
            </p:extLst>
          </p:nvPr>
        </p:nvGraphicFramePr>
        <p:xfrm>
          <a:off x="937045" y="2657811"/>
          <a:ext cx="2820046" cy="2728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1" name="Equazione" r:id="rId4" imgW="1549080" imgH="1498320" progId="Equation.3">
                  <p:embed/>
                </p:oleObj>
              </mc:Choice>
              <mc:Fallback>
                <p:oleObj name="Equazione" r:id="rId4" imgW="1549080" imgH="149832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7045" y="2657811"/>
                        <a:ext cx="2820046" cy="27281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94279" y="1759496"/>
            <a:ext cx="3185633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Forma integrale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770743" y="1772816"/>
            <a:ext cx="3185633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Forma differenziale (sistema </a:t>
            </a:r>
            <a:r>
              <a:rPr lang="it-IT" dirty="0" err="1" smtClean="0">
                <a:solidFill>
                  <a:srgbClr val="FF0000"/>
                </a:solidFill>
              </a:rPr>
              <a:t>c.g.s</a:t>
            </a:r>
            <a:r>
              <a:rPr lang="it-IT" dirty="0" smtClean="0">
                <a:solidFill>
                  <a:srgbClr val="FF0000"/>
                </a:solidFill>
              </a:rPr>
              <a:t>.)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079083" y="5631085"/>
            <a:ext cx="4985833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2060"/>
                </a:solidFill>
              </a:rPr>
              <a:t>Contengono la velocità della luce nel vuoto «</a:t>
            </a:r>
            <a:r>
              <a:rPr lang="it-IT" i="1" dirty="0" smtClean="0">
                <a:solidFill>
                  <a:srgbClr val="002060"/>
                </a:solidFill>
              </a:rPr>
              <a:t>c</a:t>
            </a:r>
            <a:r>
              <a:rPr lang="it-IT" dirty="0" smtClean="0">
                <a:solidFill>
                  <a:srgbClr val="002060"/>
                </a:solidFill>
              </a:rPr>
              <a:t>»</a:t>
            </a:r>
            <a:endParaRPr lang="it-IT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17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381000" y="1340768"/>
            <a:ext cx="8229600" cy="5040560"/>
          </a:xfrm>
        </p:spPr>
        <p:txBody>
          <a:bodyPr>
            <a:normAutofit/>
          </a:bodyPr>
          <a:lstStyle/>
          <a:p>
            <a:r>
              <a:rPr lang="it-IT" sz="2500" dirty="0" smtClean="0"/>
              <a:t>Le Equazioni di Maxwell prevedono  che la </a:t>
            </a:r>
            <a:r>
              <a:rPr lang="it-IT" sz="2500" dirty="0" smtClean="0">
                <a:solidFill>
                  <a:srgbClr val="FF0000"/>
                </a:solidFill>
              </a:rPr>
              <a:t>luce si propaghi con la velocità </a:t>
            </a:r>
            <a:r>
              <a:rPr lang="it-IT" sz="2500" i="1" dirty="0" smtClean="0">
                <a:solidFill>
                  <a:srgbClr val="FF0000"/>
                </a:solidFill>
              </a:rPr>
              <a:t>c</a:t>
            </a:r>
            <a:r>
              <a:rPr lang="it-IT" sz="2500" dirty="0" smtClean="0"/>
              <a:t> che </a:t>
            </a:r>
            <a:r>
              <a:rPr lang="it-IT" sz="2500" dirty="0" smtClean="0">
                <a:solidFill>
                  <a:srgbClr val="FF0000"/>
                </a:solidFill>
              </a:rPr>
              <a:t>compare in esse </a:t>
            </a:r>
          </a:p>
          <a:p>
            <a:r>
              <a:rPr lang="it-IT" sz="2500" dirty="0" smtClean="0"/>
              <a:t>Se le equazioni di Maxwell valgono in un dato sistema inerziale </a:t>
            </a:r>
            <a:r>
              <a:rPr lang="it-IT" sz="2500" i="1" dirty="0" smtClean="0"/>
              <a:t>S</a:t>
            </a:r>
            <a:r>
              <a:rPr lang="it-IT" sz="2500" dirty="0" smtClean="0"/>
              <a:t> e se le velocità si compongono secondo le relazioni di Galilei allora in un altro sistema inerziale S’ la forma delle equazioni sarà diversa</a:t>
            </a:r>
          </a:p>
          <a:p>
            <a:r>
              <a:rPr lang="it-IT" sz="2500" dirty="0" smtClean="0"/>
              <a:t>Ciò significa che le </a:t>
            </a:r>
            <a:r>
              <a:rPr lang="it-IT" sz="2500" dirty="0" smtClean="0">
                <a:solidFill>
                  <a:srgbClr val="00B0F0"/>
                </a:solidFill>
              </a:rPr>
              <a:t>leggi dell’elettromagnetismo  non sono invarianti</a:t>
            </a:r>
            <a:r>
              <a:rPr lang="it-IT" sz="2500" dirty="0" smtClean="0"/>
              <a:t> (</a:t>
            </a:r>
            <a:r>
              <a:rPr lang="it-IT" sz="2500" dirty="0" smtClean="0">
                <a:solidFill>
                  <a:srgbClr val="00B0F0"/>
                </a:solidFill>
              </a:rPr>
              <a:t>non soddisfano il Principio di Relatività Galileiano</a:t>
            </a:r>
            <a:r>
              <a:rPr lang="it-IT" sz="2500" dirty="0" smtClean="0"/>
              <a:t>)</a:t>
            </a:r>
          </a:p>
          <a:p>
            <a:r>
              <a:rPr lang="it-IT" sz="2500" dirty="0" smtClean="0"/>
              <a:t>Inoltre: i </a:t>
            </a:r>
            <a:r>
              <a:rPr lang="it-IT" sz="2500" dirty="0"/>
              <a:t>fenomeni di Induzione hanno diversa interpretazione se si muove il circuito o il magnete</a:t>
            </a:r>
          </a:p>
          <a:p>
            <a:endParaRPr lang="it-IT" sz="2500" dirty="0" smtClean="0"/>
          </a:p>
          <a:p>
            <a:endParaRPr lang="it-IT" sz="2500" dirty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762000"/>
          </a:xfrm>
        </p:spPr>
        <p:txBody>
          <a:bodyPr/>
          <a:lstStyle/>
          <a:p>
            <a:r>
              <a:rPr lang="it-IT" dirty="0"/>
              <a:t>Problemi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66800"/>
          </a:xfrm>
        </p:spPr>
        <p:txBody>
          <a:bodyPr/>
          <a:lstStyle/>
          <a:p>
            <a:r>
              <a:rPr lang="it-IT" dirty="0" smtClean="0"/>
              <a:t>La soluzione?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2528"/>
          </a:xfrm>
        </p:spPr>
        <p:txBody>
          <a:bodyPr/>
          <a:lstStyle/>
          <a:p>
            <a:r>
              <a:rPr lang="it-IT" dirty="0" smtClean="0"/>
              <a:t>L’elettromagnetismo non soddisfa il Principio di Relatività</a:t>
            </a:r>
          </a:p>
          <a:p>
            <a:r>
              <a:rPr lang="it-IT" dirty="0" smtClean="0"/>
              <a:t>Per l’elettromagnetismo sembra esistere un </a:t>
            </a:r>
            <a:r>
              <a:rPr lang="it-IT" dirty="0" smtClean="0">
                <a:solidFill>
                  <a:srgbClr val="FF0000"/>
                </a:solidFill>
              </a:rPr>
              <a:t>sistema di riferimento privilegiato</a:t>
            </a:r>
            <a:r>
              <a:rPr lang="it-IT" dirty="0" smtClean="0"/>
              <a:t> (quello in cui valgono le equazioni di Maxwell nella forma standard e in cui la velocità della luce è </a:t>
            </a:r>
            <a:r>
              <a:rPr lang="it-IT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dirty="0" smtClean="0">
                <a:solidFill>
                  <a:srgbClr val="FF0000"/>
                </a:solidFill>
              </a:rPr>
              <a:t>Etere</a:t>
            </a:r>
            <a:r>
              <a:rPr lang="it-IT" dirty="0" smtClean="0"/>
              <a:t>)</a:t>
            </a:r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dirty="0" smtClean="0"/>
              <a:t>Dovrebbe essere possibile misurare la velocità di un sistema rispetto all’etere </a:t>
            </a:r>
          </a:p>
          <a:p>
            <a:r>
              <a:rPr lang="it-IT" dirty="0" smtClean="0"/>
              <a:t>Esperimento di </a:t>
            </a:r>
            <a:r>
              <a:rPr lang="it-IT" dirty="0" err="1" smtClean="0"/>
              <a:t>Michelson</a:t>
            </a:r>
            <a:r>
              <a:rPr lang="it-IT" dirty="0" smtClean="0"/>
              <a:t> – </a:t>
            </a:r>
            <a:r>
              <a:rPr lang="it-IT" dirty="0" err="1" smtClean="0"/>
              <a:t>Morley</a:t>
            </a:r>
            <a:r>
              <a:rPr lang="it-IT" dirty="0" smtClean="0"/>
              <a:t> (1881 – 1887)</a:t>
            </a: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Esperimento di Michelson-Morley</a:t>
            </a:r>
            <a:endParaRPr lang="it-IT" dirty="0"/>
          </a:p>
        </p:txBody>
      </p:sp>
      <p:pic>
        <p:nvPicPr>
          <p:cNvPr id="48129" name="Picture 1" descr="Aparato sperimentale usato da Michelson e Morley nel 18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5877" y="2060848"/>
            <a:ext cx="6594475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Esperimento di Michelson-Morley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61442" name="Picture 2" descr="Risultati immagini per esperimento di michelson e morl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36912"/>
            <a:ext cx="6628893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Tramont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amont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553</TotalTime>
  <Words>909</Words>
  <Application>Microsoft Office PowerPoint</Application>
  <PresentationFormat>Lucidi</PresentationFormat>
  <Paragraphs>57</Paragraphs>
  <Slides>18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6" baseType="lpstr">
      <vt:lpstr>Georgia</vt:lpstr>
      <vt:lpstr>Symbol</vt:lpstr>
      <vt:lpstr>Times New Roman</vt:lpstr>
      <vt:lpstr>Trebuchet MS</vt:lpstr>
      <vt:lpstr>Wingdings</vt:lpstr>
      <vt:lpstr>Wingdings 2</vt:lpstr>
      <vt:lpstr>Tramonto</vt:lpstr>
      <vt:lpstr>Equazione</vt:lpstr>
      <vt:lpstr>Perché la Relatività Speciale?</vt:lpstr>
      <vt:lpstr>Relatività Galileiana</vt:lpstr>
      <vt:lpstr>Trasformazioni Di Galilei</vt:lpstr>
      <vt:lpstr>Velocità e accelerazioni</vt:lpstr>
      <vt:lpstr>Equazioni di Maxwell</vt:lpstr>
      <vt:lpstr>Problemi</vt:lpstr>
      <vt:lpstr>La soluzione?</vt:lpstr>
      <vt:lpstr>Esperimento di Michelson-Morley</vt:lpstr>
      <vt:lpstr>Esperimento di Michelson-Morley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 risultati</vt:lpstr>
      <vt:lpstr>Le spiegazioni</vt:lpstr>
      <vt:lpstr>Presentazione standard di PowerPoint</vt:lpstr>
      <vt:lpstr>In sostanza…</vt:lpstr>
    </vt:vector>
  </TitlesOfParts>
  <Company>Gini Paolo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Relatività Galileiana</dc:title>
  <dc:creator>Gini Paolo</dc:creator>
  <cp:lastModifiedBy>Paolo Gini</cp:lastModifiedBy>
  <cp:revision>69</cp:revision>
  <dcterms:created xsi:type="dcterms:W3CDTF">2000-04-25T15:24:31Z</dcterms:created>
  <dcterms:modified xsi:type="dcterms:W3CDTF">2017-01-26T09:32:40Z</dcterms:modified>
</cp:coreProperties>
</file>