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Default Extension="bin" ContentType="application/vnd.openxmlformats-officedocument.oleObject"/>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45" r:id="rId1"/>
  </p:sldMasterIdLst>
  <p:notesMasterIdLst>
    <p:notesMasterId r:id="rId24"/>
  </p:notesMasterIdLst>
  <p:handoutMasterIdLst>
    <p:handoutMasterId r:id="rId25"/>
  </p:handoutMasterIdLst>
  <p:sldIdLst>
    <p:sldId id="268" r:id="rId2"/>
    <p:sldId id="269" r:id="rId3"/>
    <p:sldId id="258" r:id="rId4"/>
    <p:sldId id="282" r:id="rId5"/>
    <p:sldId id="261" r:id="rId6"/>
    <p:sldId id="284" r:id="rId7"/>
    <p:sldId id="285" r:id="rId8"/>
    <p:sldId id="286" r:id="rId9"/>
    <p:sldId id="283" r:id="rId10"/>
    <p:sldId id="291" r:id="rId11"/>
    <p:sldId id="270" r:id="rId12"/>
    <p:sldId id="271" r:id="rId13"/>
    <p:sldId id="272" r:id="rId14"/>
    <p:sldId id="273" r:id="rId15"/>
    <p:sldId id="274" r:id="rId16"/>
    <p:sldId id="275" r:id="rId17"/>
    <p:sldId id="289" r:id="rId18"/>
    <p:sldId id="290" r:id="rId19"/>
    <p:sldId id="276" r:id="rId20"/>
    <p:sldId id="287" r:id="rId21"/>
    <p:sldId id="288" r:id="rId22"/>
    <p:sldId id="292" r:id="rId23"/>
  </p:sldIdLst>
  <p:sldSz cx="9144000" cy="6858000" type="overhead"/>
  <p:notesSz cx="6858000" cy="9144000"/>
  <p:defaultTextStyle>
    <a:defPPr>
      <a:defRPr lang="it-IT"/>
    </a:defPPr>
    <a:lvl1pPr algn="l" rtl="0" fontAlgn="base">
      <a:spcBef>
        <a:spcPct val="0"/>
      </a:spcBef>
      <a:spcAft>
        <a:spcPct val="0"/>
      </a:spcAft>
      <a:defRPr sz="2400" kern="1200">
        <a:solidFill>
          <a:schemeClr val="tx1"/>
        </a:solidFill>
        <a:latin typeface="Times New Roman" pitchFamily="18" charset="0"/>
        <a:ea typeface="+mn-ea"/>
        <a:cs typeface="+mn-cs"/>
      </a:defRPr>
    </a:lvl1pPr>
    <a:lvl2pPr marL="457200" algn="l" rtl="0" fontAlgn="base">
      <a:spcBef>
        <a:spcPct val="0"/>
      </a:spcBef>
      <a:spcAft>
        <a:spcPct val="0"/>
      </a:spcAft>
      <a:defRPr sz="2400" kern="1200">
        <a:solidFill>
          <a:schemeClr val="tx1"/>
        </a:solidFill>
        <a:latin typeface="Times New Roman" pitchFamily="18" charset="0"/>
        <a:ea typeface="+mn-ea"/>
        <a:cs typeface="+mn-cs"/>
      </a:defRPr>
    </a:lvl2pPr>
    <a:lvl3pPr marL="914400" algn="l" rtl="0" fontAlgn="base">
      <a:spcBef>
        <a:spcPct val="0"/>
      </a:spcBef>
      <a:spcAft>
        <a:spcPct val="0"/>
      </a:spcAft>
      <a:defRPr sz="2400" kern="1200">
        <a:solidFill>
          <a:schemeClr val="tx1"/>
        </a:solidFill>
        <a:latin typeface="Times New Roman" pitchFamily="18" charset="0"/>
        <a:ea typeface="+mn-ea"/>
        <a:cs typeface="+mn-cs"/>
      </a:defRPr>
    </a:lvl3pPr>
    <a:lvl4pPr marL="1371600" algn="l" rtl="0" fontAlgn="base">
      <a:spcBef>
        <a:spcPct val="0"/>
      </a:spcBef>
      <a:spcAft>
        <a:spcPct val="0"/>
      </a:spcAft>
      <a:defRPr sz="2400" kern="1200">
        <a:solidFill>
          <a:schemeClr val="tx1"/>
        </a:solidFill>
        <a:latin typeface="Times New Roman" pitchFamily="18" charset="0"/>
        <a:ea typeface="+mn-ea"/>
        <a:cs typeface="+mn-cs"/>
      </a:defRPr>
    </a:lvl4pPr>
    <a:lvl5pPr marL="1828800" algn="l" rtl="0" fontAlgn="base">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32787"/>
    <p:restoredTop sz="90929"/>
  </p:normalViewPr>
  <p:slideViewPr>
    <p:cSldViewPr>
      <p:cViewPr varScale="1">
        <p:scale>
          <a:sx n="69" d="100"/>
          <a:sy n="69" d="100"/>
        </p:scale>
        <p:origin x="-780" y="-96"/>
      </p:cViewPr>
      <p:guideLst>
        <p:guide orient="horz" pos="2160"/>
        <p:guide pos="2880"/>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p:scale>
        <a:sx n="66" d="100"/>
        <a:sy n="66" d="100"/>
      </p:scale>
      <p:origin x="0" y="474"/>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_rels/viewProps.xml.rels><?xml version="1.0" encoding="UTF-8" standalone="yes"?>
<Relationships xmlns="http://schemas.openxmlformats.org/package/2006/relationships"><Relationship Id="rId1" Type="http://schemas.openxmlformats.org/officeDocument/2006/relationships/slide" Target="slides/slide3.xml"/></Relationships>
</file>

<file path=ppt/drawings/_rels/vmlDrawing1.vml.rels><?xml version="1.0" encoding="UTF-8" standalone="yes"?>
<Relationships xmlns="http://schemas.openxmlformats.org/package/2006/relationships"><Relationship Id="rId2" Type="http://schemas.openxmlformats.org/officeDocument/2006/relationships/image" Target="../media/image4.wmf"/><Relationship Id="rId1" Type="http://schemas.openxmlformats.org/officeDocument/2006/relationships/image" Target="../media/image3.w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3.wmf"/></Relationships>
</file>

<file path=ppt/drawings/_rels/vmlDrawing3.vml.rels><?xml version="1.0" encoding="UTF-8" standalone="yes"?>
<Relationships xmlns="http://schemas.openxmlformats.org/package/2006/relationships"><Relationship Id="rId1" Type="http://schemas.openxmlformats.org/officeDocument/2006/relationships/image" Target="../media/image5.wmf"/></Relationships>
</file>

<file path=ppt/drawings/_rels/vmlDrawing4.vml.rels><?xml version="1.0" encoding="UTF-8" standalone="yes"?>
<Relationships xmlns="http://schemas.openxmlformats.org/package/2006/relationships"><Relationship Id="rId1" Type="http://schemas.openxmlformats.org/officeDocument/2006/relationships/image" Target="../media/image6.wmf"/></Relationships>
</file>

<file path=ppt/drawings/_rels/vmlDrawing5.vml.rels><?xml version="1.0" encoding="UTF-8" standalone="yes"?>
<Relationships xmlns="http://schemas.openxmlformats.org/package/2006/relationships"><Relationship Id="rId1" Type="http://schemas.openxmlformats.org/officeDocument/2006/relationships/image" Target="../media/image7.wmf"/></Relationships>
</file>

<file path=ppt/drawings/_rels/vmlDrawing6.vml.rels><?xml version="1.0" encoding="UTF-8" standalone="yes"?>
<Relationships xmlns="http://schemas.openxmlformats.org/package/2006/relationships"><Relationship Id="rId1" Type="http://schemas.openxmlformats.org/officeDocument/2006/relationships/image" Target="../media/image8.wmf"/></Relationships>
</file>

<file path=ppt/drawings/_rels/vmlDrawing7.vml.rels><?xml version="1.0" encoding="UTF-8" standalone="yes"?>
<Relationships xmlns="http://schemas.openxmlformats.org/package/2006/relationships"><Relationship Id="rId3" Type="http://schemas.openxmlformats.org/officeDocument/2006/relationships/image" Target="../media/image11.wmf"/><Relationship Id="rId2" Type="http://schemas.openxmlformats.org/officeDocument/2006/relationships/image" Target="../media/image10.wmf"/><Relationship Id="rId1" Type="http://schemas.openxmlformats.org/officeDocument/2006/relationships/image" Target="../media/image9.w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8"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it-IT"/>
          </a:p>
        </p:txBody>
      </p:sp>
      <p:sp>
        <p:nvSpPr>
          <p:cNvPr id="9219" name="Rectangle 3"/>
          <p:cNvSpPr>
            <a:spLocks noGrp="1" noChangeArrowheads="1"/>
          </p:cNvSpPr>
          <p:nvPr>
            <p:ph type="dt" sz="quarter" idx="1"/>
          </p:nvPr>
        </p:nvSpPr>
        <p:spPr bwMode="auto">
          <a:xfrm>
            <a:off x="388620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it-IT"/>
          </a:p>
        </p:txBody>
      </p:sp>
      <p:sp>
        <p:nvSpPr>
          <p:cNvPr id="9220" name="Rectangle 4"/>
          <p:cNvSpPr>
            <a:spLocks noGrp="1" noChangeArrowheads="1"/>
          </p:cNvSpPr>
          <p:nvPr>
            <p:ph type="ftr" sz="quarter" idx="2"/>
          </p:nvPr>
        </p:nvSpPr>
        <p:spPr bwMode="auto">
          <a:xfrm>
            <a:off x="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it-IT"/>
          </a:p>
        </p:txBody>
      </p:sp>
      <p:sp>
        <p:nvSpPr>
          <p:cNvPr id="9221" name="Rectangle 5"/>
          <p:cNvSpPr>
            <a:spLocks noGrp="1" noChangeArrowheads="1"/>
          </p:cNvSpPr>
          <p:nvPr>
            <p:ph type="sldNum" sz="quarter" idx="3"/>
          </p:nvPr>
        </p:nvSpPr>
        <p:spPr bwMode="auto">
          <a:xfrm>
            <a:off x="388620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606835CE-0421-4460-8C31-B02D9858C856}" type="slidenum">
              <a:rPr lang="it-IT"/>
              <a:pPr/>
              <a:t>‹N›</a:t>
            </a:fld>
            <a:endParaRPr lang="it-IT"/>
          </a:p>
        </p:txBody>
      </p:sp>
    </p:spTree>
  </p:cSld>
  <p:clrMap bg1="lt1" tx1="dk1" bg2="lt2" tx2="dk2" accent1="accent1" accent2="accent2" accent3="accent3" accent4="accent4" accent5="accent5" accent6="accent6" hlink="hlink" folHlink="folHlink"/>
</p:handoutMaster>
</file>

<file path=ppt/media/image1.jpeg>
</file>

<file path=ppt/media/image10.wmf>
</file>

<file path=ppt/media/image11.wmf>
</file>

<file path=ppt/media/image2.jpeg>
</file>

<file path=ppt/media/image3.wmf>
</file>

<file path=ppt/media/image4.wmf>
</file>

<file path=ppt/media/image5.wmf>
</file>

<file path=ppt/media/image6.wmf>
</file>

<file path=ppt/media/image7.wmf>
</file>

<file path=ppt/media/image8.wmf>
</file>

<file path=ppt/media/image9.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1026"/>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it-IT"/>
          </a:p>
        </p:txBody>
      </p:sp>
      <p:sp>
        <p:nvSpPr>
          <p:cNvPr id="4099" name="Rectangle 1027"/>
          <p:cNvSpPr>
            <a:spLocks noGrp="1" noChangeArrowheads="1"/>
          </p:cNvSpPr>
          <p:nvPr>
            <p:ph type="dt" idx="1"/>
          </p:nvPr>
        </p:nvSpPr>
        <p:spPr bwMode="auto">
          <a:xfrm>
            <a:off x="388620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it-IT"/>
          </a:p>
        </p:txBody>
      </p:sp>
      <p:sp>
        <p:nvSpPr>
          <p:cNvPr id="4100" name="Rectangle 1028"/>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4101" name="Rectangle 1029"/>
          <p:cNvSpPr>
            <a:spLocks noGrp="1" noChangeArrowheads="1"/>
          </p:cNvSpPr>
          <p:nvPr>
            <p:ph type="body" sz="quarter" idx="3"/>
          </p:nvPr>
        </p:nvSpPr>
        <p:spPr bwMode="auto">
          <a:xfrm>
            <a:off x="914400" y="4343400"/>
            <a:ext cx="50292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it-IT" smtClean="0"/>
              <a:t>Fare clic per modificare gli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p>
        </p:txBody>
      </p:sp>
      <p:sp>
        <p:nvSpPr>
          <p:cNvPr id="4102" name="Rectangle 1030"/>
          <p:cNvSpPr>
            <a:spLocks noGrp="1" noChangeArrowheads="1"/>
          </p:cNvSpPr>
          <p:nvPr>
            <p:ph type="ftr" sz="quarter" idx="4"/>
          </p:nvPr>
        </p:nvSpPr>
        <p:spPr bwMode="auto">
          <a:xfrm>
            <a:off x="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it-IT"/>
          </a:p>
        </p:txBody>
      </p:sp>
      <p:sp>
        <p:nvSpPr>
          <p:cNvPr id="4103" name="Rectangle 1031"/>
          <p:cNvSpPr>
            <a:spLocks noGrp="1" noChangeArrowheads="1"/>
          </p:cNvSpPr>
          <p:nvPr>
            <p:ph type="sldNum" sz="quarter" idx="5"/>
          </p:nvPr>
        </p:nvSpPr>
        <p:spPr bwMode="auto">
          <a:xfrm>
            <a:off x="3886200" y="8686800"/>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5BBD3EB1-72D8-40E2-9FEC-9DA04B048E2B}" type="slidenum">
              <a:rPr lang="it-IT"/>
              <a:pPr/>
              <a:t>‹N›</a:t>
            </a:fld>
            <a:endParaRPr lang="it-IT"/>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Times New Roman" pitchFamily="18" charset="0"/>
        <a:ea typeface="+mn-ea"/>
        <a:cs typeface="+mn-cs"/>
      </a:defRPr>
    </a:lvl1pPr>
    <a:lvl2pPr marL="457200" algn="l" rtl="0" fontAlgn="base">
      <a:spcBef>
        <a:spcPct val="30000"/>
      </a:spcBef>
      <a:spcAft>
        <a:spcPct val="0"/>
      </a:spcAft>
      <a:defRPr sz="1200" kern="1200">
        <a:solidFill>
          <a:schemeClr val="tx1"/>
        </a:solidFill>
        <a:latin typeface="Times New Roman" pitchFamily="18" charset="0"/>
        <a:ea typeface="+mn-ea"/>
        <a:cs typeface="+mn-cs"/>
      </a:defRPr>
    </a:lvl2pPr>
    <a:lvl3pPr marL="914400" algn="l" rtl="0" fontAlgn="base">
      <a:spcBef>
        <a:spcPct val="30000"/>
      </a:spcBef>
      <a:spcAft>
        <a:spcPct val="0"/>
      </a:spcAft>
      <a:defRPr sz="1200" kern="1200">
        <a:solidFill>
          <a:schemeClr val="tx1"/>
        </a:solidFill>
        <a:latin typeface="Times New Roman" pitchFamily="18" charset="0"/>
        <a:ea typeface="+mn-ea"/>
        <a:cs typeface="+mn-cs"/>
      </a:defRPr>
    </a:lvl3pPr>
    <a:lvl4pPr marL="1371600" algn="l" rtl="0" fontAlgn="base">
      <a:spcBef>
        <a:spcPct val="30000"/>
      </a:spcBef>
      <a:spcAft>
        <a:spcPct val="0"/>
      </a:spcAft>
      <a:defRPr sz="1200" kern="1200">
        <a:solidFill>
          <a:schemeClr val="tx1"/>
        </a:solidFill>
        <a:latin typeface="Times New Roman" pitchFamily="18" charset="0"/>
        <a:ea typeface="+mn-ea"/>
        <a:cs typeface="+mn-cs"/>
      </a:defRPr>
    </a:lvl4pPr>
    <a:lvl5pPr marL="1828800" algn="l" rtl="0" fontAlgn="base">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titolo">
    <p:spTree>
      <p:nvGrpSpPr>
        <p:cNvPr id="1" name=""/>
        <p:cNvGrpSpPr/>
        <p:nvPr/>
      </p:nvGrpSpPr>
      <p:grpSpPr>
        <a:xfrm>
          <a:off x="0" y="0"/>
          <a:ext cx="0" cy="0"/>
          <a:chOff x="0" y="0"/>
          <a:chExt cx="0" cy="0"/>
        </a:xfrm>
      </p:grpSpPr>
      <p:sp>
        <p:nvSpPr>
          <p:cNvPr id="23" name="Rettangolo 22"/>
          <p:cNvSpPr/>
          <p:nvPr/>
        </p:nvSpPr>
        <p:spPr>
          <a:xfrm flipV="1">
            <a:off x="5410182" y="3810000"/>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4" name="Rettangolo 23"/>
          <p:cNvSpPr/>
          <p:nvPr/>
        </p:nvSpPr>
        <p:spPr>
          <a:xfrm flipV="1">
            <a:off x="5410200" y="3897010"/>
            <a:ext cx="3733801" cy="192024"/>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5" name="Rettangolo 24"/>
          <p:cNvSpPr/>
          <p:nvPr/>
        </p:nvSpPr>
        <p:spPr>
          <a:xfrm flipV="1">
            <a:off x="5410200" y="4115167"/>
            <a:ext cx="3733801"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6" name="Rettangolo 25"/>
          <p:cNvSpPr/>
          <p:nvPr/>
        </p:nvSpPr>
        <p:spPr>
          <a:xfrm flipV="1">
            <a:off x="5410200" y="4164403"/>
            <a:ext cx="1965960" cy="18288"/>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Rettangolo 26"/>
          <p:cNvSpPr/>
          <p:nvPr/>
        </p:nvSpPr>
        <p:spPr>
          <a:xfrm flipV="1">
            <a:off x="5410200" y="4199572"/>
            <a:ext cx="1965960"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0" name="Rettangolo arrotondato 29"/>
          <p:cNvSpPr/>
          <p:nvPr/>
        </p:nvSpPr>
        <p:spPr bwMode="white">
          <a:xfrm>
            <a:off x="5410200" y="3962400"/>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1" name="Rettangolo arrotondato 30"/>
          <p:cNvSpPr/>
          <p:nvPr/>
        </p:nvSpPr>
        <p:spPr bwMode="white">
          <a:xfrm>
            <a:off x="7376507" y="406098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Rettangolo 6"/>
          <p:cNvSpPr/>
          <p:nvPr/>
        </p:nvSpPr>
        <p:spPr>
          <a:xfrm>
            <a:off x="1" y="3649662"/>
            <a:ext cx="9144000" cy="244170"/>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ttangolo 9"/>
          <p:cNvSpPr/>
          <p:nvPr/>
        </p:nvSpPr>
        <p:spPr>
          <a:xfrm>
            <a:off x="0" y="3675527"/>
            <a:ext cx="9144001" cy="14067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ttangolo 10"/>
          <p:cNvSpPr/>
          <p:nvPr/>
        </p:nvSpPr>
        <p:spPr>
          <a:xfrm flipV="1">
            <a:off x="6414051" y="3643090"/>
            <a:ext cx="2729950" cy="248432"/>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Rettangolo 18"/>
          <p:cNvSpPr/>
          <p:nvPr/>
        </p:nvSpPr>
        <p:spPr>
          <a:xfrm>
            <a:off x="0" y="0"/>
            <a:ext cx="9144000" cy="370170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olo 7"/>
          <p:cNvSpPr>
            <a:spLocks noGrp="1"/>
          </p:cNvSpPr>
          <p:nvPr>
            <p:ph type="ctrTitle"/>
          </p:nvPr>
        </p:nvSpPr>
        <p:spPr>
          <a:xfrm>
            <a:off x="457200" y="2401887"/>
            <a:ext cx="8458200" cy="1470025"/>
          </a:xfrm>
        </p:spPr>
        <p:txBody>
          <a:bodyPr anchor="b"/>
          <a:lstStyle>
            <a:lvl1pPr>
              <a:defRPr sz="4400">
                <a:solidFill>
                  <a:schemeClr val="bg1"/>
                </a:solidFill>
              </a:defRPr>
            </a:lvl1pPr>
          </a:lstStyle>
          <a:p>
            <a:r>
              <a:rPr kumimoji="0" lang="it-IT" smtClean="0"/>
              <a:t>Fare clic per modificare lo stile del titolo</a:t>
            </a:r>
            <a:endParaRPr kumimoji="0" lang="en-US"/>
          </a:p>
        </p:txBody>
      </p:sp>
      <p:sp>
        <p:nvSpPr>
          <p:cNvPr id="9" name="Sottotitolo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it-IT" smtClean="0"/>
              <a:t>Fare clic per modificare lo stile del sottotitolo dello schema</a:t>
            </a:r>
            <a:endParaRPr kumimoji="0" lang="en-US"/>
          </a:p>
        </p:txBody>
      </p:sp>
      <p:sp>
        <p:nvSpPr>
          <p:cNvPr id="28" name="Segnaposto data 27"/>
          <p:cNvSpPr>
            <a:spLocks noGrp="1"/>
          </p:cNvSpPr>
          <p:nvPr>
            <p:ph type="dt" sz="half" idx="10"/>
          </p:nvPr>
        </p:nvSpPr>
        <p:spPr>
          <a:xfrm>
            <a:off x="6705600" y="4206240"/>
            <a:ext cx="960120" cy="457200"/>
          </a:xfrm>
        </p:spPr>
        <p:txBody>
          <a:bodyPr/>
          <a:lstStyle/>
          <a:p>
            <a:endParaRPr lang="it-IT"/>
          </a:p>
        </p:txBody>
      </p:sp>
      <p:sp>
        <p:nvSpPr>
          <p:cNvPr id="17" name="Segnaposto piè di pagina 16"/>
          <p:cNvSpPr>
            <a:spLocks noGrp="1"/>
          </p:cNvSpPr>
          <p:nvPr>
            <p:ph type="ftr" sz="quarter" idx="11"/>
          </p:nvPr>
        </p:nvSpPr>
        <p:spPr>
          <a:xfrm>
            <a:off x="5410200" y="4205288"/>
            <a:ext cx="1295400" cy="457200"/>
          </a:xfrm>
        </p:spPr>
        <p:txBody>
          <a:bodyPr/>
          <a:lstStyle/>
          <a:p>
            <a:endParaRPr lang="it-IT"/>
          </a:p>
        </p:txBody>
      </p:sp>
      <p:sp>
        <p:nvSpPr>
          <p:cNvPr id="29" name="Segnaposto numero diapositiva 28"/>
          <p:cNvSpPr>
            <a:spLocks noGrp="1"/>
          </p:cNvSpPr>
          <p:nvPr>
            <p:ph type="sldNum" sz="quarter" idx="12"/>
          </p:nvPr>
        </p:nvSpPr>
        <p:spPr>
          <a:xfrm>
            <a:off x="8320088" y="1136"/>
            <a:ext cx="747712" cy="365760"/>
          </a:xfrm>
        </p:spPr>
        <p:txBody>
          <a:bodyPr/>
          <a:lstStyle>
            <a:lvl1pPr algn="r">
              <a:defRPr sz="1800">
                <a:solidFill>
                  <a:schemeClr val="bg1"/>
                </a:solidFill>
              </a:defRPr>
            </a:lvl1pPr>
          </a:lstStyle>
          <a:p>
            <a:fld id="{F5ADB8E6-4837-44DA-BD68-2827E25945DC}" type="slidenum">
              <a:rPr lang="it-IT" smtClean="0"/>
              <a:pPr/>
              <a:t>‹N›</a:t>
            </a:fld>
            <a:endParaRPr lang="it-IT"/>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kumimoji="0" lang="it-IT" smtClean="0"/>
              <a:t>Fare clic per modificare lo stile del titolo</a:t>
            </a:r>
            <a:endParaRPr kumimoji="0" lang="en-US"/>
          </a:p>
        </p:txBody>
      </p:sp>
      <p:sp>
        <p:nvSpPr>
          <p:cNvPr id="3" name="Segnaposto testo verticale 2"/>
          <p:cNvSpPr>
            <a:spLocks noGrp="1"/>
          </p:cNvSpPr>
          <p:nvPr>
            <p:ph type="body" orient="vert" idx="1"/>
          </p:nvPr>
        </p:nvSpPr>
        <p:spPr/>
        <p:txBody>
          <a:bodyPr vert="eaVer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4" name="Segnaposto data 3"/>
          <p:cNvSpPr>
            <a:spLocks noGrp="1"/>
          </p:cNvSpPr>
          <p:nvPr>
            <p:ph type="dt" sz="half" idx="10"/>
          </p:nvPr>
        </p:nvSpPr>
        <p:spPr/>
        <p:txBody>
          <a:bodyPr/>
          <a:lstStyle/>
          <a:p>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BE4032EF-4580-4FBC-AB0A-D1CDF22FF296}" type="slidenum">
              <a:rPr lang="it-IT" smtClean="0"/>
              <a:pPr/>
              <a:t>‹N›</a:t>
            </a:fld>
            <a:endParaRPr lang="it-IT"/>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1_Titolo e testo verticale">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6781800" y="1143000"/>
            <a:ext cx="1905000" cy="5486400"/>
          </a:xfrm>
        </p:spPr>
        <p:txBody>
          <a:bodyPr vert="eaVert"/>
          <a:lstStyle/>
          <a:p>
            <a:r>
              <a:rPr kumimoji="0" lang="it-IT" smtClean="0"/>
              <a:t>Fare clic per modificare lo stile del titolo</a:t>
            </a:r>
            <a:endParaRPr kumimoji="0" lang="en-US"/>
          </a:p>
        </p:txBody>
      </p:sp>
      <p:sp>
        <p:nvSpPr>
          <p:cNvPr id="3" name="Segnaposto testo verticale 2"/>
          <p:cNvSpPr>
            <a:spLocks noGrp="1"/>
          </p:cNvSpPr>
          <p:nvPr>
            <p:ph type="body" orient="vert" idx="1"/>
          </p:nvPr>
        </p:nvSpPr>
        <p:spPr>
          <a:xfrm>
            <a:off x="457200" y="1143000"/>
            <a:ext cx="6248400" cy="5486400"/>
          </a:xfrm>
        </p:spPr>
        <p:txBody>
          <a:bodyPr vert="eaVert"/>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4" name="Segnaposto data 3"/>
          <p:cNvSpPr>
            <a:spLocks noGrp="1"/>
          </p:cNvSpPr>
          <p:nvPr>
            <p:ph type="dt" sz="half" idx="10"/>
          </p:nvPr>
        </p:nvSpPr>
        <p:spPr/>
        <p:txBody>
          <a:bodyPr/>
          <a:lstStyle/>
          <a:p>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506BDA66-C6F2-48C2-93AD-63DCFB19962B}" type="slidenum">
              <a:rPr lang="it-IT" smtClean="0"/>
              <a:pPr/>
              <a:t>‹N›</a:t>
            </a:fld>
            <a:endParaRPr lang="it-IT"/>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kumimoji="0" lang="it-IT" smtClean="0"/>
              <a:t>Fare clic per modificare lo stile del titolo</a:t>
            </a:r>
            <a:endParaRPr kumimoji="0" lang="en-US"/>
          </a:p>
        </p:txBody>
      </p:sp>
      <p:sp>
        <p:nvSpPr>
          <p:cNvPr id="3" name="Segnaposto contenuto 2"/>
          <p:cNvSpPr>
            <a:spLocks noGrp="1"/>
          </p:cNvSpPr>
          <p:nvPr>
            <p:ph idx="1"/>
          </p:nvPr>
        </p:nvSpPr>
        <p:spPr/>
        <p:txBody>
          <a:bodyPr/>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4" name="Segnaposto data 3"/>
          <p:cNvSpPr>
            <a:spLocks noGrp="1"/>
          </p:cNvSpPr>
          <p:nvPr>
            <p:ph type="dt" sz="half" idx="10"/>
          </p:nvPr>
        </p:nvSpPr>
        <p:spPr/>
        <p:txBody>
          <a:bodyPr/>
          <a:lstStyle/>
          <a:p>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CBA54917-BFE0-45D6-9066-493B51973F9B}" type="slidenum">
              <a:rPr lang="it-IT" smtClean="0"/>
              <a:pPr/>
              <a:t>‹N›</a:t>
            </a:fld>
            <a:endParaRPr lang="it-IT"/>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olo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kumimoji="0" lang="it-IT" smtClean="0"/>
              <a:t>Fare clic per modificare lo stile del titolo</a:t>
            </a:r>
            <a:endParaRPr kumimoji="0" lang="en-US"/>
          </a:p>
        </p:txBody>
      </p:sp>
      <p:sp>
        <p:nvSpPr>
          <p:cNvPr id="3" name="Segnaposto testo 2"/>
          <p:cNvSpPr>
            <a:spLocks noGrp="1"/>
          </p:cNvSpPr>
          <p:nvPr>
            <p:ph type="body" idx="1"/>
          </p:nvPr>
        </p:nvSpPr>
        <p:spPr>
          <a:xfrm>
            <a:off x="722313" y="3367088"/>
            <a:ext cx="7772400" cy="1509712"/>
          </a:xfrm>
        </p:spPr>
        <p:txBody>
          <a:bodyPr anchor="t"/>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it-IT" smtClean="0"/>
              <a:t>Fare clic per modificare stili del testo dello schema</a:t>
            </a:r>
          </a:p>
        </p:txBody>
      </p:sp>
      <p:sp>
        <p:nvSpPr>
          <p:cNvPr id="4" name="Segnaposto data 3"/>
          <p:cNvSpPr>
            <a:spLocks noGrp="1"/>
          </p:cNvSpPr>
          <p:nvPr>
            <p:ph type="dt" sz="half" idx="10"/>
          </p:nvPr>
        </p:nvSpPr>
        <p:spPr/>
        <p:txBody>
          <a:bodyPr/>
          <a:lstStyle/>
          <a:p>
            <a:endParaRPr lang="it-IT"/>
          </a:p>
        </p:txBody>
      </p:sp>
      <p:sp>
        <p:nvSpPr>
          <p:cNvPr id="5" name="Segnaposto piè di pagina 4"/>
          <p:cNvSpPr>
            <a:spLocks noGrp="1"/>
          </p:cNvSpPr>
          <p:nvPr>
            <p:ph type="ftr" sz="quarter" idx="11"/>
          </p:nvPr>
        </p:nvSpPr>
        <p:spPr/>
        <p:txBody>
          <a:bodyPr/>
          <a:lstStyle/>
          <a:p>
            <a:endParaRPr lang="it-IT"/>
          </a:p>
        </p:txBody>
      </p:sp>
      <p:sp>
        <p:nvSpPr>
          <p:cNvPr id="6" name="Segnaposto numero diapositiva 5"/>
          <p:cNvSpPr>
            <a:spLocks noGrp="1"/>
          </p:cNvSpPr>
          <p:nvPr>
            <p:ph type="sldNum" sz="quarter" idx="12"/>
          </p:nvPr>
        </p:nvSpPr>
        <p:spPr/>
        <p:txBody>
          <a:bodyPr/>
          <a:lstStyle/>
          <a:p>
            <a:fld id="{9FADC393-5FC0-4318-8E0C-5E53DE2724BB}" type="slidenum">
              <a:rPr lang="it-IT" smtClean="0"/>
              <a:pPr/>
              <a:t>‹N›</a:t>
            </a:fld>
            <a:endParaRPr lang="it-IT"/>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kumimoji="0" lang="it-IT" smtClean="0"/>
              <a:t>Fare clic per modificare lo stile del titolo</a:t>
            </a:r>
            <a:endParaRPr kumimoji="0" lang="en-US"/>
          </a:p>
        </p:txBody>
      </p:sp>
      <p:sp>
        <p:nvSpPr>
          <p:cNvPr id="3" name="Segnaposto contenuto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4" name="Segnaposto contenuto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5" name="Segnaposto data 4"/>
          <p:cNvSpPr>
            <a:spLocks noGrp="1"/>
          </p:cNvSpPr>
          <p:nvPr>
            <p:ph type="dt" sz="half" idx="10"/>
          </p:nvPr>
        </p:nvSpPr>
        <p:spPr/>
        <p:txBody>
          <a:bodyPr/>
          <a:lstStyle/>
          <a:p>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46B04DF6-FC8E-4CB6-9827-F2988C0806D0}" type="slidenum">
              <a:rPr lang="it-IT" smtClean="0"/>
              <a:pPr/>
              <a:t>‹N›</a:t>
            </a:fld>
            <a:endParaRPr lang="it-IT"/>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a:xfrm>
            <a:off x="381000" y="1143000"/>
            <a:ext cx="8382000" cy="1069848"/>
          </a:xfrm>
        </p:spPr>
        <p:txBody>
          <a:bodyPr anchor="ctr"/>
          <a:lstStyle>
            <a:lvl1pPr>
              <a:defRPr sz="4000" b="0" i="0" cap="none" baseline="0"/>
            </a:lvl1pPr>
          </a:lstStyle>
          <a:p>
            <a:r>
              <a:rPr kumimoji="0" lang="it-IT" smtClean="0"/>
              <a:t>Fare clic per modificare lo stile del titolo</a:t>
            </a:r>
            <a:endParaRPr kumimoji="0" lang="en-US"/>
          </a:p>
        </p:txBody>
      </p:sp>
      <p:sp>
        <p:nvSpPr>
          <p:cNvPr id="3" name="Segnaposto testo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it-IT" smtClean="0"/>
              <a:t>Fare clic per modificare stili del testo dello schema</a:t>
            </a:r>
          </a:p>
        </p:txBody>
      </p:sp>
      <p:sp>
        <p:nvSpPr>
          <p:cNvPr id="4" name="Segnaposto testo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it-IT" smtClean="0"/>
              <a:t>Fare clic per modificare stili del testo dello schema</a:t>
            </a:r>
          </a:p>
        </p:txBody>
      </p:sp>
      <p:sp>
        <p:nvSpPr>
          <p:cNvPr id="5" name="Segnaposto contenuto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6" name="Segnaposto contenuto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26" name="Segnaposto data 25"/>
          <p:cNvSpPr>
            <a:spLocks noGrp="1"/>
          </p:cNvSpPr>
          <p:nvPr>
            <p:ph type="dt" sz="half" idx="10"/>
          </p:nvPr>
        </p:nvSpPr>
        <p:spPr/>
        <p:txBody>
          <a:bodyPr rtlCol="0"/>
          <a:lstStyle/>
          <a:p>
            <a:endParaRPr lang="it-IT"/>
          </a:p>
        </p:txBody>
      </p:sp>
      <p:sp>
        <p:nvSpPr>
          <p:cNvPr id="27" name="Segnaposto numero diapositiva 26"/>
          <p:cNvSpPr>
            <a:spLocks noGrp="1"/>
          </p:cNvSpPr>
          <p:nvPr>
            <p:ph type="sldNum" sz="quarter" idx="11"/>
          </p:nvPr>
        </p:nvSpPr>
        <p:spPr/>
        <p:txBody>
          <a:bodyPr rtlCol="0"/>
          <a:lstStyle/>
          <a:p>
            <a:fld id="{82DDA732-2DF6-4015-8647-9129F94CE257}" type="slidenum">
              <a:rPr lang="it-IT" smtClean="0"/>
              <a:pPr/>
              <a:t>‹N›</a:t>
            </a:fld>
            <a:endParaRPr lang="it-IT"/>
          </a:p>
        </p:txBody>
      </p:sp>
      <p:sp>
        <p:nvSpPr>
          <p:cNvPr id="28" name="Segnaposto piè di pagina 27"/>
          <p:cNvSpPr>
            <a:spLocks noGrp="1"/>
          </p:cNvSpPr>
          <p:nvPr>
            <p:ph type="ftr" sz="quarter" idx="12"/>
          </p:nvPr>
        </p:nvSpPr>
        <p:spPr/>
        <p:txBody>
          <a:bodyPr rtlCol="0"/>
          <a:lstStyle/>
          <a:p>
            <a:endParaRPr lang="it-IT"/>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a:xfrm>
            <a:off x="457200" y="1143000"/>
            <a:ext cx="8229600" cy="1069848"/>
          </a:xfrm>
        </p:spPr>
        <p:txBody>
          <a:bodyPr anchor="ctr"/>
          <a:lstStyle>
            <a:lvl1pPr>
              <a:defRPr sz="4000">
                <a:solidFill>
                  <a:schemeClr val="tx2"/>
                </a:solidFill>
              </a:defRPr>
            </a:lvl1pPr>
          </a:lstStyle>
          <a:p>
            <a:r>
              <a:rPr kumimoji="0" lang="it-IT" smtClean="0"/>
              <a:t>Fare clic per modificare lo stile del titolo</a:t>
            </a:r>
            <a:endParaRPr kumimoji="0" lang="en-US"/>
          </a:p>
        </p:txBody>
      </p:sp>
      <p:sp>
        <p:nvSpPr>
          <p:cNvPr id="3" name="Segnaposto data 2"/>
          <p:cNvSpPr>
            <a:spLocks noGrp="1"/>
          </p:cNvSpPr>
          <p:nvPr>
            <p:ph type="dt" sz="half" idx="10"/>
          </p:nvPr>
        </p:nvSpPr>
        <p:spPr>
          <a:xfrm>
            <a:off x="6583680" y="612648"/>
            <a:ext cx="957264" cy="457200"/>
          </a:xfrm>
        </p:spPr>
        <p:txBody>
          <a:bodyPr/>
          <a:lstStyle/>
          <a:p>
            <a:endParaRPr lang="it-IT"/>
          </a:p>
        </p:txBody>
      </p:sp>
      <p:sp>
        <p:nvSpPr>
          <p:cNvPr id="4" name="Segnaposto piè di pagina 3"/>
          <p:cNvSpPr>
            <a:spLocks noGrp="1"/>
          </p:cNvSpPr>
          <p:nvPr>
            <p:ph type="ftr" sz="quarter" idx="11"/>
          </p:nvPr>
        </p:nvSpPr>
        <p:spPr>
          <a:xfrm>
            <a:off x="5257800" y="612648"/>
            <a:ext cx="1325880" cy="457200"/>
          </a:xfrm>
        </p:spPr>
        <p:txBody>
          <a:bodyPr/>
          <a:lstStyle/>
          <a:p>
            <a:endParaRPr lang="it-IT"/>
          </a:p>
        </p:txBody>
      </p:sp>
      <p:sp>
        <p:nvSpPr>
          <p:cNvPr id="5" name="Segnaposto numero diapositiva 4"/>
          <p:cNvSpPr>
            <a:spLocks noGrp="1"/>
          </p:cNvSpPr>
          <p:nvPr>
            <p:ph type="sldNum" sz="quarter" idx="12"/>
          </p:nvPr>
        </p:nvSpPr>
        <p:spPr>
          <a:xfrm>
            <a:off x="8174736" y="2272"/>
            <a:ext cx="762000" cy="365760"/>
          </a:xfrm>
        </p:spPr>
        <p:txBody>
          <a:bodyPr/>
          <a:lstStyle/>
          <a:p>
            <a:fld id="{0E0BF561-0CA7-402A-A61B-53ED59A1129C}" type="slidenum">
              <a:rPr lang="it-IT" smtClean="0"/>
              <a:pPr/>
              <a:t>‹N›</a:t>
            </a:fld>
            <a:endParaRPr lang="it-IT"/>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Segnaposto data 1"/>
          <p:cNvSpPr>
            <a:spLocks noGrp="1"/>
          </p:cNvSpPr>
          <p:nvPr>
            <p:ph type="dt" sz="half" idx="10"/>
          </p:nvPr>
        </p:nvSpPr>
        <p:spPr/>
        <p:txBody>
          <a:bodyPr/>
          <a:lstStyle/>
          <a:p>
            <a:endParaRPr lang="it-IT"/>
          </a:p>
        </p:txBody>
      </p:sp>
      <p:sp>
        <p:nvSpPr>
          <p:cNvPr id="3" name="Segnaposto piè di pagina 2"/>
          <p:cNvSpPr>
            <a:spLocks noGrp="1"/>
          </p:cNvSpPr>
          <p:nvPr>
            <p:ph type="ftr" sz="quarter" idx="11"/>
          </p:nvPr>
        </p:nvSpPr>
        <p:spPr/>
        <p:txBody>
          <a:bodyPr/>
          <a:lstStyle/>
          <a:p>
            <a:endParaRPr lang="it-IT"/>
          </a:p>
        </p:txBody>
      </p:sp>
      <p:sp>
        <p:nvSpPr>
          <p:cNvPr id="4" name="Segnaposto numero diapositiva 3"/>
          <p:cNvSpPr>
            <a:spLocks noGrp="1"/>
          </p:cNvSpPr>
          <p:nvPr>
            <p:ph type="sldNum" sz="quarter" idx="12"/>
          </p:nvPr>
        </p:nvSpPr>
        <p:spPr/>
        <p:txBody>
          <a:bodyPr/>
          <a:lstStyle/>
          <a:p>
            <a:fld id="{8E60C6BE-C7D6-4E01-AC79-AA171E808397}" type="slidenum">
              <a:rPr lang="it-IT" smtClean="0"/>
              <a:pPr/>
              <a:t>‹N›</a:t>
            </a:fld>
            <a:endParaRPr lang="it-IT"/>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5353496" y="1101970"/>
            <a:ext cx="3383280" cy="877824"/>
          </a:xfrm>
        </p:spPr>
        <p:txBody>
          <a:bodyPr anchor="b"/>
          <a:lstStyle>
            <a:lvl1pPr algn="l">
              <a:buNone/>
              <a:defRPr sz="1800" b="1"/>
            </a:lvl1pPr>
          </a:lstStyle>
          <a:p>
            <a:r>
              <a:rPr kumimoji="0" lang="it-IT" smtClean="0"/>
              <a:t>Fare clic per modificare lo stile del titolo</a:t>
            </a:r>
            <a:endParaRPr kumimoji="0" lang="en-US"/>
          </a:p>
        </p:txBody>
      </p:sp>
      <p:sp>
        <p:nvSpPr>
          <p:cNvPr id="3" name="Segnaposto testo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it-IT" smtClean="0"/>
              <a:t>Fare clic per modificare stili del testo dello schema</a:t>
            </a:r>
          </a:p>
        </p:txBody>
      </p:sp>
      <p:sp>
        <p:nvSpPr>
          <p:cNvPr id="4" name="Segnaposto contenuto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eaLnBrk="1" latinLnBrk="0" hangingPunct="1"/>
            <a:r>
              <a:rPr lang="it-IT" smtClean="0"/>
              <a:t>Fare clic per modificare stili del testo dello schema</a:t>
            </a:r>
          </a:p>
          <a:p>
            <a:pPr lvl="1" eaLnBrk="1" latinLnBrk="0" hangingPunct="1"/>
            <a:r>
              <a:rPr lang="it-IT" smtClean="0"/>
              <a:t>Secondo livello</a:t>
            </a:r>
          </a:p>
          <a:p>
            <a:pPr lvl="2" eaLnBrk="1" latinLnBrk="0" hangingPunct="1"/>
            <a:r>
              <a:rPr lang="it-IT" smtClean="0"/>
              <a:t>Terzo livello</a:t>
            </a:r>
          </a:p>
          <a:p>
            <a:pPr lvl="3" eaLnBrk="1" latinLnBrk="0" hangingPunct="1"/>
            <a:r>
              <a:rPr lang="it-IT" smtClean="0"/>
              <a:t>Quarto livello</a:t>
            </a:r>
          </a:p>
          <a:p>
            <a:pPr lvl="4" eaLnBrk="1" latinLnBrk="0" hangingPunct="1"/>
            <a:r>
              <a:rPr lang="it-IT" smtClean="0"/>
              <a:t>Quinto livello</a:t>
            </a:r>
            <a:endParaRPr kumimoji="0" lang="en-US"/>
          </a:p>
        </p:txBody>
      </p:sp>
      <p:sp>
        <p:nvSpPr>
          <p:cNvPr id="5" name="Segnaposto data 4"/>
          <p:cNvSpPr>
            <a:spLocks noGrp="1"/>
          </p:cNvSpPr>
          <p:nvPr>
            <p:ph type="dt" sz="half" idx="10"/>
          </p:nvPr>
        </p:nvSpPr>
        <p:spPr/>
        <p:txBody>
          <a:bodyPr/>
          <a:lstStyle/>
          <a:p>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B0E954C7-94D8-4A1D-B5C5-34F008233DF7}" type="slidenum">
              <a:rPr lang="it-IT" smtClean="0"/>
              <a:pPr/>
              <a:t>‹N›</a:t>
            </a:fld>
            <a:endParaRPr lang="it-IT"/>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kumimoji="0" lang="it-IT" smtClean="0"/>
              <a:t>Fare clic per modificare lo stile del titolo</a:t>
            </a:r>
            <a:endParaRPr kumimoji="0" lang="en-US"/>
          </a:p>
        </p:txBody>
      </p:sp>
      <p:sp>
        <p:nvSpPr>
          <p:cNvPr id="3" name="Segnaposto immagine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lstStyle>
            <a:lvl1pPr marL="0" indent="0">
              <a:buNone/>
              <a:defRPr sz="3200"/>
            </a:lvl1pPr>
          </a:lstStyle>
          <a:p>
            <a:r>
              <a:rPr kumimoji="0" lang="it-IT" smtClean="0"/>
              <a:t>Fare clic sull'icona per inserire un'immagine</a:t>
            </a:r>
            <a:endParaRPr kumimoji="0" lang="en-US" dirty="0"/>
          </a:p>
        </p:txBody>
      </p:sp>
      <p:sp>
        <p:nvSpPr>
          <p:cNvPr id="4" name="Segnaposto testo 3"/>
          <p:cNvSpPr>
            <a:spLocks noGrp="1"/>
          </p:cNvSpPr>
          <p:nvPr>
            <p:ph type="body" sz="half" idx="2"/>
          </p:nvPr>
        </p:nvSpPr>
        <p:spPr>
          <a:xfrm>
            <a:off x="6088443" y="3274308"/>
            <a:ext cx="2590800" cy="2516489"/>
          </a:xfrm>
        </p:spPr>
        <p:txBody>
          <a:bodyPr lIns="0" tIns="0" rIns="45720" anchor="t"/>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it-IT" smtClean="0"/>
              <a:t>Fare clic per modificare stili del testo dello schema</a:t>
            </a:r>
          </a:p>
        </p:txBody>
      </p:sp>
      <p:sp>
        <p:nvSpPr>
          <p:cNvPr id="5" name="Segnaposto data 4"/>
          <p:cNvSpPr>
            <a:spLocks noGrp="1"/>
          </p:cNvSpPr>
          <p:nvPr>
            <p:ph type="dt" sz="half" idx="10"/>
          </p:nvPr>
        </p:nvSpPr>
        <p:spPr/>
        <p:txBody>
          <a:bodyPr/>
          <a:lstStyle/>
          <a:p>
            <a:endParaRPr lang="it-IT"/>
          </a:p>
        </p:txBody>
      </p:sp>
      <p:sp>
        <p:nvSpPr>
          <p:cNvPr id="6" name="Segnaposto piè di pagina 5"/>
          <p:cNvSpPr>
            <a:spLocks noGrp="1"/>
          </p:cNvSpPr>
          <p:nvPr>
            <p:ph type="ftr" sz="quarter" idx="11"/>
          </p:nvPr>
        </p:nvSpPr>
        <p:spPr/>
        <p:txBody>
          <a:bodyPr/>
          <a:lstStyle/>
          <a:p>
            <a:endParaRPr lang="it-IT"/>
          </a:p>
        </p:txBody>
      </p:sp>
      <p:sp>
        <p:nvSpPr>
          <p:cNvPr id="7" name="Segnaposto numero diapositiva 6"/>
          <p:cNvSpPr>
            <a:spLocks noGrp="1"/>
          </p:cNvSpPr>
          <p:nvPr>
            <p:ph type="sldNum" sz="quarter" idx="12"/>
          </p:nvPr>
        </p:nvSpPr>
        <p:spPr/>
        <p:txBody>
          <a:bodyPr/>
          <a:lstStyle/>
          <a:p>
            <a:fld id="{93B5E2A9-5206-403D-9B88-317CE31DF38B}" type="slidenum">
              <a:rPr lang="it-IT" smtClean="0"/>
              <a:pPr/>
              <a:t>‹N›</a:t>
            </a:fld>
            <a:endParaRPr lang="it-IT"/>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8" name="Rettangolo 27"/>
          <p:cNvSpPr/>
          <p:nvPr/>
        </p:nvSpPr>
        <p:spPr>
          <a:xfrm>
            <a:off x="1" y="366818"/>
            <a:ext cx="9144000" cy="8440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Rettangolo 28"/>
          <p:cNvSpPr/>
          <p:nvPr/>
        </p:nvSpPr>
        <p:spPr>
          <a:xfrm>
            <a:off x="0" y="-1"/>
            <a:ext cx="9144000" cy="310663"/>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0" name="Rettangolo 29"/>
          <p:cNvSpPr/>
          <p:nvPr/>
        </p:nvSpPr>
        <p:spPr>
          <a:xfrm>
            <a:off x="0" y="308276"/>
            <a:ext cx="9144001" cy="91441"/>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1" name="Rettangolo 30"/>
          <p:cNvSpPr/>
          <p:nvPr/>
        </p:nvSpPr>
        <p:spPr>
          <a:xfrm flipV="1">
            <a:off x="5410182" y="360246"/>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Rettangolo 31"/>
          <p:cNvSpPr/>
          <p:nvPr/>
        </p:nvSpPr>
        <p:spPr>
          <a:xfrm flipV="1">
            <a:off x="5410200" y="440112"/>
            <a:ext cx="3733801" cy="18003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3" name="Rettangolo arrotondato 32"/>
          <p:cNvSpPr/>
          <p:nvPr/>
        </p:nvSpPr>
        <p:spPr bwMode="white">
          <a:xfrm>
            <a:off x="5407339" y="497504"/>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4" name="Rettangolo arrotondato 33"/>
          <p:cNvSpPr/>
          <p:nvPr/>
        </p:nvSpPr>
        <p:spPr bwMode="white">
          <a:xfrm>
            <a:off x="7373646" y="58894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5" name="Rettangolo 34"/>
          <p:cNvSpPr/>
          <p:nvPr/>
        </p:nvSpPr>
        <p:spPr bwMode="invGray">
          <a:xfrm>
            <a:off x="9084966" y="-2001"/>
            <a:ext cx="57626"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6" name="Rettangolo 35"/>
          <p:cNvSpPr/>
          <p:nvPr/>
        </p:nvSpPr>
        <p:spPr bwMode="invGray">
          <a:xfrm>
            <a:off x="9044481" y="-2001"/>
            <a:ext cx="27432"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7" name="Rettangolo 36"/>
          <p:cNvSpPr/>
          <p:nvPr/>
        </p:nvSpPr>
        <p:spPr bwMode="invGray">
          <a:xfrm>
            <a:off x="9025428" y="-2001"/>
            <a:ext cx="9144" cy="621792"/>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8" name="Rettangolo 37"/>
          <p:cNvSpPr/>
          <p:nvPr/>
        </p:nvSpPr>
        <p:spPr bwMode="invGray">
          <a:xfrm>
            <a:off x="8975423" y="-2001"/>
            <a:ext cx="27432" cy="621792"/>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9" name="Rettangolo 38"/>
          <p:cNvSpPr/>
          <p:nvPr/>
        </p:nvSpPr>
        <p:spPr bwMode="invGray">
          <a:xfrm>
            <a:off x="8915677" y="380"/>
            <a:ext cx="54864" cy="585216"/>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0" name="Rettangolo 39"/>
          <p:cNvSpPr/>
          <p:nvPr/>
        </p:nvSpPr>
        <p:spPr bwMode="invGray">
          <a:xfrm>
            <a:off x="8873475" y="380"/>
            <a:ext cx="9144" cy="585216"/>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Segnaposto titolo 21"/>
          <p:cNvSpPr>
            <a:spLocks noGrp="1"/>
          </p:cNvSpPr>
          <p:nvPr>
            <p:ph type="title"/>
          </p:nvPr>
        </p:nvSpPr>
        <p:spPr>
          <a:xfrm>
            <a:off x="457200" y="1143000"/>
            <a:ext cx="8229600" cy="1066800"/>
          </a:xfrm>
          <a:prstGeom prst="rect">
            <a:avLst/>
          </a:prstGeom>
        </p:spPr>
        <p:txBody>
          <a:bodyPr vert="horz" anchor="ctr">
            <a:normAutofit/>
          </a:bodyPr>
          <a:lstStyle/>
          <a:p>
            <a:r>
              <a:rPr kumimoji="0" lang="it-IT" smtClean="0"/>
              <a:t>Fare clic per modificare lo stile del titolo</a:t>
            </a:r>
            <a:endParaRPr kumimoji="0" lang="en-US"/>
          </a:p>
        </p:txBody>
      </p:sp>
      <p:sp>
        <p:nvSpPr>
          <p:cNvPr id="13" name="Segnaposto testo 12"/>
          <p:cNvSpPr>
            <a:spLocks noGrp="1"/>
          </p:cNvSpPr>
          <p:nvPr>
            <p:ph type="body" idx="1"/>
          </p:nvPr>
        </p:nvSpPr>
        <p:spPr>
          <a:xfrm>
            <a:off x="457200" y="2249424"/>
            <a:ext cx="8229600" cy="4325112"/>
          </a:xfrm>
          <a:prstGeom prst="rect">
            <a:avLst/>
          </a:prstGeom>
        </p:spPr>
        <p:txBody>
          <a:bodyPr vert="horz">
            <a:normAutofit/>
          </a:bodyPr>
          <a:lstStyle/>
          <a:p>
            <a:pPr lvl="0" eaLnBrk="1" latinLnBrk="0" hangingPunct="1"/>
            <a:r>
              <a:rPr kumimoji="0" lang="it-IT" smtClean="0"/>
              <a:t>Fare clic per modificare stili del testo dello schema</a:t>
            </a:r>
          </a:p>
          <a:p>
            <a:pPr lvl="1" eaLnBrk="1" latinLnBrk="0" hangingPunct="1"/>
            <a:r>
              <a:rPr kumimoji="0" lang="it-IT" smtClean="0"/>
              <a:t>Secondo livello</a:t>
            </a:r>
          </a:p>
          <a:p>
            <a:pPr lvl="2" eaLnBrk="1" latinLnBrk="0" hangingPunct="1"/>
            <a:r>
              <a:rPr kumimoji="0" lang="it-IT" smtClean="0"/>
              <a:t>Terzo livello</a:t>
            </a:r>
          </a:p>
          <a:p>
            <a:pPr lvl="3" eaLnBrk="1" latinLnBrk="0" hangingPunct="1"/>
            <a:r>
              <a:rPr kumimoji="0" lang="it-IT" smtClean="0"/>
              <a:t>Quarto livello</a:t>
            </a:r>
          </a:p>
          <a:p>
            <a:pPr lvl="4" eaLnBrk="1" latinLnBrk="0" hangingPunct="1"/>
            <a:r>
              <a:rPr kumimoji="0" lang="it-IT" smtClean="0"/>
              <a:t>Quinto livello</a:t>
            </a:r>
            <a:endParaRPr kumimoji="0" lang="en-US"/>
          </a:p>
        </p:txBody>
      </p:sp>
      <p:sp>
        <p:nvSpPr>
          <p:cNvPr id="14" name="Segnaposto data 13"/>
          <p:cNvSpPr>
            <a:spLocks noGrp="1"/>
          </p:cNvSpPr>
          <p:nvPr>
            <p:ph type="dt" sz="half" idx="2"/>
          </p:nvPr>
        </p:nvSpPr>
        <p:spPr>
          <a:xfrm>
            <a:off x="6586536" y="612648"/>
            <a:ext cx="957264" cy="457200"/>
          </a:xfrm>
          <a:prstGeom prst="rect">
            <a:avLst/>
          </a:prstGeom>
        </p:spPr>
        <p:txBody>
          <a:bodyPr vert="horz"/>
          <a:lstStyle>
            <a:lvl1pPr algn="l" eaLnBrk="1" latinLnBrk="0" hangingPunct="1">
              <a:defRPr kumimoji="0" sz="800">
                <a:solidFill>
                  <a:schemeClr val="accent2"/>
                </a:solidFill>
              </a:defRPr>
            </a:lvl1pPr>
          </a:lstStyle>
          <a:p>
            <a:endParaRPr lang="it-IT"/>
          </a:p>
        </p:txBody>
      </p:sp>
      <p:sp>
        <p:nvSpPr>
          <p:cNvPr id="3" name="Segnaposto piè di pagina 2"/>
          <p:cNvSpPr>
            <a:spLocks noGrp="1"/>
          </p:cNvSpPr>
          <p:nvPr>
            <p:ph type="ftr" sz="quarter" idx="3"/>
          </p:nvPr>
        </p:nvSpPr>
        <p:spPr>
          <a:xfrm>
            <a:off x="5257800" y="612648"/>
            <a:ext cx="1325880" cy="457200"/>
          </a:xfrm>
          <a:prstGeom prst="rect">
            <a:avLst/>
          </a:prstGeom>
        </p:spPr>
        <p:txBody>
          <a:bodyPr vert="horz"/>
          <a:lstStyle>
            <a:lvl1pPr algn="r" eaLnBrk="1" latinLnBrk="0" hangingPunct="1">
              <a:defRPr kumimoji="0" sz="800">
                <a:solidFill>
                  <a:schemeClr val="accent2"/>
                </a:solidFill>
              </a:defRPr>
            </a:lvl1pPr>
          </a:lstStyle>
          <a:p>
            <a:endParaRPr lang="it-IT"/>
          </a:p>
        </p:txBody>
      </p:sp>
      <p:sp>
        <p:nvSpPr>
          <p:cNvPr id="23" name="Segnaposto numero diapositiva 22"/>
          <p:cNvSpPr>
            <a:spLocks noGrp="1"/>
          </p:cNvSpPr>
          <p:nvPr>
            <p:ph type="sldNum" sz="quarter" idx="4"/>
          </p:nvPr>
        </p:nvSpPr>
        <p:spPr>
          <a:xfrm>
            <a:off x="8174736" y="2272"/>
            <a:ext cx="762000" cy="365760"/>
          </a:xfrm>
          <a:prstGeom prst="rect">
            <a:avLst/>
          </a:prstGeom>
        </p:spPr>
        <p:txBody>
          <a:bodyPr vert="horz" anchor="b"/>
          <a:lstStyle>
            <a:lvl1pPr algn="r" eaLnBrk="1" latinLnBrk="0" hangingPunct="1">
              <a:defRPr kumimoji="0" sz="1800">
                <a:solidFill>
                  <a:srgbClr val="FFFFFF"/>
                </a:solidFill>
              </a:defRPr>
            </a:lvl1pPr>
          </a:lstStyle>
          <a:p>
            <a:fld id="{B8905166-1B54-437F-BDA4-C0EA222B20C4}" type="slidenum">
              <a:rPr lang="it-IT" smtClean="0"/>
              <a:pPr/>
              <a:t>‹N›</a:t>
            </a:fld>
            <a:endParaRPr lang="it-IT"/>
          </a:p>
        </p:txBody>
      </p:sp>
    </p:spTree>
  </p:cSld>
  <p:clrMap bg1="lt1" tx1="dk1" bg2="lt2" tx2="dk2" accent1="accent1" accent2="accent2" accent3="accent3" accent4="accent4" accent5="accent5" accent6="accent6" hlink="hlink" folHlink="folHlink"/>
  <p:sldLayoutIdLst>
    <p:sldLayoutId id="2147483746" r:id="rId1"/>
    <p:sldLayoutId id="2147483747" r:id="rId2"/>
    <p:sldLayoutId id="2147483748" r:id="rId3"/>
    <p:sldLayoutId id="2147483749" r:id="rId4"/>
    <p:sldLayoutId id="2147483750" r:id="rId5"/>
    <p:sldLayoutId id="2147483751" r:id="rId6"/>
    <p:sldLayoutId id="2147483752" r:id="rId7"/>
    <p:sldLayoutId id="2147483753" r:id="rId8"/>
    <p:sldLayoutId id="2147483754" r:id="rId9"/>
    <p:sldLayoutId id="2147483755" r:id="rId10"/>
    <p:sldLayoutId id="2147483756" r:id="rId11"/>
  </p:sldLayoutIdLst>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365760" indent="-256032" algn="l" rtl="0" eaLnBrk="1" latinLnBrk="0" hangingPunct="1">
        <a:spcBef>
          <a:spcPts val="300"/>
        </a:spcBef>
        <a:buClr>
          <a:schemeClr val="accent3"/>
        </a:buClr>
        <a:buFont typeface="Georgia"/>
        <a:buChar char="•"/>
        <a:defRPr kumimoji="0" sz="2800" kern="1200">
          <a:solidFill>
            <a:schemeClr val="tx1"/>
          </a:solidFill>
          <a:latin typeface="+mn-lt"/>
          <a:ea typeface="+mn-ea"/>
          <a:cs typeface="+mn-cs"/>
        </a:defRPr>
      </a:lvl1pPr>
      <a:lvl2pPr marL="658368" indent="-246888" algn="l" rtl="0" eaLnBrk="1" latinLnBrk="0" hangingPunct="1">
        <a:spcBef>
          <a:spcPts val="300"/>
        </a:spcBef>
        <a:buClr>
          <a:schemeClr val="accent2"/>
        </a:buClr>
        <a:buFont typeface="Georgia"/>
        <a:buChar char="▫"/>
        <a:defRPr kumimoji="0" sz="2600" kern="1200">
          <a:solidFill>
            <a:schemeClr val="accent2"/>
          </a:solidFill>
          <a:latin typeface="+mn-lt"/>
          <a:ea typeface="+mn-ea"/>
          <a:cs typeface="+mn-cs"/>
        </a:defRPr>
      </a:lvl2pPr>
      <a:lvl3pPr marL="923544" indent="-219456" algn="l" rtl="0" eaLnBrk="1" latinLnBrk="0" hangingPunct="1">
        <a:spcBef>
          <a:spcPts val="300"/>
        </a:spcBef>
        <a:buClr>
          <a:schemeClr val="accent1"/>
        </a:buClr>
        <a:buFont typeface="Wingdings 2"/>
        <a:buChar char=""/>
        <a:defRPr kumimoji="0" sz="2400" kern="1200">
          <a:solidFill>
            <a:schemeClr val="accent1"/>
          </a:solidFill>
          <a:latin typeface="+mn-lt"/>
          <a:ea typeface="+mn-ea"/>
          <a:cs typeface="+mn-cs"/>
        </a:defRPr>
      </a:lvl3pPr>
      <a:lvl4pPr marL="1179576" indent="-201168" algn="l" rtl="0" eaLnBrk="1" latinLnBrk="0" hangingPunct="1">
        <a:spcBef>
          <a:spcPts val="300"/>
        </a:spcBef>
        <a:buClr>
          <a:schemeClr val="accent1"/>
        </a:buClr>
        <a:buFont typeface="Wingdings 2"/>
        <a:buChar char=""/>
        <a:defRPr kumimoji="0" sz="2200" kern="1200">
          <a:solidFill>
            <a:schemeClr val="accent1"/>
          </a:solidFill>
          <a:latin typeface="+mn-lt"/>
          <a:ea typeface="+mn-ea"/>
          <a:cs typeface="+mn-cs"/>
        </a:defRPr>
      </a:lvl4pPr>
      <a:lvl5pPr marL="1389888" indent="-182880" algn="l" rtl="0" eaLnBrk="1" latinLnBrk="0" hangingPunct="1">
        <a:spcBef>
          <a:spcPts val="300"/>
        </a:spcBef>
        <a:buClr>
          <a:schemeClr val="accent3"/>
        </a:buClr>
        <a:buFont typeface="Georgia"/>
        <a:buChar char="▫"/>
        <a:defRPr kumimoji="0" sz="2000" kern="1200">
          <a:solidFill>
            <a:schemeClr val="accent3"/>
          </a:solidFill>
          <a:latin typeface="+mn-lt"/>
          <a:ea typeface="+mn-ea"/>
          <a:cs typeface="+mn-cs"/>
        </a:defRPr>
      </a:lvl5pPr>
      <a:lvl6pPr marL="1609344" indent="-182880" algn="l" rtl="0" eaLnBrk="1" latinLnBrk="0" hangingPunct="1">
        <a:spcBef>
          <a:spcPts val="300"/>
        </a:spcBef>
        <a:buClr>
          <a:schemeClr val="accent3"/>
        </a:buClr>
        <a:buFont typeface="Georgia"/>
        <a:buChar char="▫"/>
        <a:defRPr kumimoji="0" sz="1800" kern="1200">
          <a:solidFill>
            <a:schemeClr val="accent3"/>
          </a:solidFill>
          <a:latin typeface="+mn-lt"/>
          <a:ea typeface="+mn-ea"/>
          <a:cs typeface="+mn-cs"/>
        </a:defRPr>
      </a:lvl6pPr>
      <a:lvl7pPr marL="1828800" indent="-182880" algn="l" rtl="0" eaLnBrk="1" latinLnBrk="0" hangingPunct="1">
        <a:spcBef>
          <a:spcPts val="300"/>
        </a:spcBef>
        <a:buClr>
          <a:schemeClr val="accent3"/>
        </a:buClr>
        <a:buFont typeface="Georgia"/>
        <a:buChar char="▫"/>
        <a:defRPr kumimoji="0" sz="1600" kern="1200">
          <a:solidFill>
            <a:schemeClr val="accent3"/>
          </a:solidFill>
          <a:latin typeface="+mn-lt"/>
          <a:ea typeface="+mn-ea"/>
          <a:cs typeface="+mn-cs"/>
        </a:defRPr>
      </a:lvl7pPr>
      <a:lvl8pPr marL="2029968" indent="-182880" algn="l" rtl="0" eaLnBrk="1" latinLnBrk="0" hangingPunct="1">
        <a:spcBef>
          <a:spcPts val="300"/>
        </a:spcBef>
        <a:buClr>
          <a:schemeClr val="accent3"/>
        </a:buClr>
        <a:buFont typeface="Georgia"/>
        <a:buChar char="◦"/>
        <a:defRPr kumimoji="0" sz="1500" kern="1200">
          <a:solidFill>
            <a:schemeClr val="accent3"/>
          </a:solidFill>
          <a:latin typeface="+mn-lt"/>
          <a:ea typeface="+mn-ea"/>
          <a:cs typeface="+mn-cs"/>
        </a:defRPr>
      </a:lvl8pPr>
      <a:lvl9pPr marL="2240280" indent="-182880" algn="l" rtl="0" eaLnBrk="1" latinLnBrk="0" hangingPunct="1">
        <a:spcBef>
          <a:spcPts val="300"/>
        </a:spcBef>
        <a:buClr>
          <a:schemeClr val="accent3"/>
        </a:buClr>
        <a:buFont typeface="Georgia"/>
        <a:buChar char="◦"/>
        <a:defRPr kumimoji="0" sz="1400" kern="1200" baseline="0">
          <a:solidFill>
            <a:schemeClr val="accent3"/>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3" Type="http://schemas.openxmlformats.org/officeDocument/2006/relationships/oleObject" Target="../embeddings/oleObject7.bin"/><Relationship Id="rId2" Type="http://schemas.openxmlformats.org/officeDocument/2006/relationships/slideLayout" Target="../slideLayouts/slideLayout7.xml"/><Relationship Id="rId1" Type="http://schemas.openxmlformats.org/officeDocument/2006/relationships/vmlDrawing" Target="../drawings/vmlDrawing4.vml"/></Relationships>
</file>

<file path=ppt/slides/_rels/slide13.xml.rels><?xml version="1.0" encoding="UTF-8" standalone="yes"?>
<Relationships xmlns="http://schemas.openxmlformats.org/package/2006/relationships"><Relationship Id="rId3" Type="http://schemas.openxmlformats.org/officeDocument/2006/relationships/oleObject" Target="../embeddings/oleObject8.bin"/><Relationship Id="rId2" Type="http://schemas.openxmlformats.org/officeDocument/2006/relationships/slideLayout" Target="../slideLayouts/slideLayout7.xml"/><Relationship Id="rId1" Type="http://schemas.openxmlformats.org/officeDocument/2006/relationships/vmlDrawing" Target="../drawings/vmlDrawing5.vml"/></Relationships>
</file>

<file path=ppt/slides/_rels/slide14.xml.rels><?xml version="1.0" encoding="UTF-8" standalone="yes"?>
<Relationships xmlns="http://schemas.openxmlformats.org/package/2006/relationships"><Relationship Id="rId3" Type="http://schemas.openxmlformats.org/officeDocument/2006/relationships/oleObject" Target="../embeddings/oleObject9.bin"/><Relationship Id="rId2" Type="http://schemas.openxmlformats.org/officeDocument/2006/relationships/slideLayout" Target="../slideLayouts/slideLayout7.xml"/><Relationship Id="rId1" Type="http://schemas.openxmlformats.org/officeDocument/2006/relationships/vmlDrawing" Target="../drawings/vmlDrawing6.vml"/></Relationships>
</file>

<file path=ppt/slides/_rels/slide15.xml.rels><?xml version="1.0" encoding="UTF-8" standalone="yes"?>
<Relationships xmlns="http://schemas.openxmlformats.org/package/2006/relationships"><Relationship Id="rId3" Type="http://schemas.openxmlformats.org/officeDocument/2006/relationships/oleObject" Target="../embeddings/oleObject10.bin"/><Relationship Id="rId2" Type="http://schemas.openxmlformats.org/officeDocument/2006/relationships/slideLayout" Target="../slideLayouts/slideLayout7.xml"/><Relationship Id="rId1" Type="http://schemas.openxmlformats.org/officeDocument/2006/relationships/vmlDrawing" Target="../drawings/vmlDrawing7.vml"/><Relationship Id="rId5" Type="http://schemas.openxmlformats.org/officeDocument/2006/relationships/oleObject" Target="../embeddings/oleObject12.bin"/><Relationship Id="rId4" Type="http://schemas.openxmlformats.org/officeDocument/2006/relationships/oleObject" Target="../embeddings/oleObject11.bin"/></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2.xml"/><Relationship Id="rId1" Type="http://schemas.openxmlformats.org/officeDocument/2006/relationships/vmlDrawing" Target="../drawings/vmlDrawing1.vml"/><Relationship Id="rId6" Type="http://schemas.openxmlformats.org/officeDocument/2006/relationships/oleObject" Target="../embeddings/oleObject3.bin"/><Relationship Id="rId5" Type="http://schemas.openxmlformats.org/officeDocument/2006/relationships/oleObject" Target="../embeddings/oleObject2.bin"/><Relationship Id="rId4" Type="http://schemas.openxmlformats.org/officeDocument/2006/relationships/oleObject" Target="../embeddings/oleObject1.bin"/></Relationships>
</file>

<file path=ppt/slides/_rels/slide8.xml.rels><?xml version="1.0" encoding="UTF-8" standalone="yes"?>
<Relationships xmlns="http://schemas.openxmlformats.org/package/2006/relationships"><Relationship Id="rId3" Type="http://schemas.openxmlformats.org/officeDocument/2006/relationships/oleObject" Target="../embeddings/oleObject4.bin"/><Relationship Id="rId2" Type="http://schemas.openxmlformats.org/officeDocument/2006/relationships/slideLayout" Target="../slideLayouts/slideLayout2.xml"/><Relationship Id="rId1" Type="http://schemas.openxmlformats.org/officeDocument/2006/relationships/vmlDrawing" Target="../drawings/vmlDrawing2.vml"/><Relationship Id="rId4" Type="http://schemas.openxmlformats.org/officeDocument/2006/relationships/oleObject" Target="../embeddings/oleObject5.bin"/></Relationships>
</file>

<file path=ppt/slides/_rels/slide9.xml.rels><?xml version="1.0" encoding="UTF-8" standalone="yes"?>
<Relationships xmlns="http://schemas.openxmlformats.org/package/2006/relationships"><Relationship Id="rId3" Type="http://schemas.openxmlformats.org/officeDocument/2006/relationships/oleObject" Target="../embeddings/oleObject6.bin"/><Relationship Id="rId2" Type="http://schemas.openxmlformats.org/officeDocument/2006/relationships/slideLayout" Target="../slideLayouts/slideLayout2.xml"/><Relationship Id="rId1" Type="http://schemas.openxmlformats.org/officeDocument/2006/relationships/vmlDrawing" Target="../drawings/vmlDrawing3.v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1026"/>
          <p:cNvSpPr>
            <a:spLocks noGrp="1" noChangeArrowheads="1"/>
          </p:cNvSpPr>
          <p:nvPr>
            <p:ph type="ctrTitle"/>
          </p:nvPr>
        </p:nvSpPr>
        <p:spPr/>
        <p:txBody>
          <a:bodyPr/>
          <a:lstStyle/>
          <a:p>
            <a:r>
              <a:rPr lang="it-IT" dirty="0" smtClean="0"/>
              <a:t>I postulati della </a:t>
            </a:r>
            <a:r>
              <a:rPr lang="it-IT" dirty="0"/>
              <a:t>Relatività </a:t>
            </a:r>
            <a:r>
              <a:rPr lang="it-IT" dirty="0" smtClean="0"/>
              <a:t>Speciale e le prime conseguenze</a:t>
            </a:r>
            <a:endParaRPr lang="it-IT" dirty="0"/>
          </a:p>
        </p:txBody>
      </p:sp>
      <p:sp>
        <p:nvSpPr>
          <p:cNvPr id="23555" name="Rectangle 1027"/>
          <p:cNvSpPr>
            <a:spLocks noGrp="1" noChangeArrowheads="1"/>
          </p:cNvSpPr>
          <p:nvPr>
            <p:ph type="subTitle" idx="1"/>
          </p:nvPr>
        </p:nvSpPr>
        <p:spPr>
          <a:xfrm>
            <a:off x="457200" y="3908648"/>
            <a:ext cx="4953000" cy="1752600"/>
          </a:xfrm>
        </p:spPr>
        <p:txBody>
          <a:bodyPr/>
          <a:lstStyle/>
          <a:p>
            <a:r>
              <a:rPr lang="it-IT" dirty="0"/>
              <a:t>Prof. Paolo </a:t>
            </a:r>
            <a:r>
              <a:rPr lang="it-IT" dirty="0" smtClean="0"/>
              <a:t>Gini</a:t>
            </a:r>
          </a:p>
          <a:p>
            <a:r>
              <a:rPr lang="it-IT" dirty="0" smtClean="0"/>
              <a:t>Corso di Formazione per docenti</a:t>
            </a:r>
          </a:p>
          <a:p>
            <a:r>
              <a:rPr lang="it-IT" dirty="0" smtClean="0"/>
              <a:t>Liceo Statale “G. Galilei”</a:t>
            </a:r>
            <a:endParaRPr lang="it-IT"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olo 3"/>
          <p:cNvSpPr>
            <a:spLocks noGrp="1"/>
          </p:cNvSpPr>
          <p:nvPr>
            <p:ph type="title"/>
          </p:nvPr>
        </p:nvSpPr>
        <p:spPr/>
        <p:txBody>
          <a:bodyPr/>
          <a:lstStyle/>
          <a:p>
            <a:r>
              <a:rPr lang="it-IT" dirty="0" smtClean="0"/>
              <a:t>Eventi e intervalli temporali</a:t>
            </a:r>
            <a:endParaRPr lang="it-IT" dirty="0"/>
          </a:p>
        </p:txBody>
      </p:sp>
      <p:sp>
        <p:nvSpPr>
          <p:cNvPr id="3" name="Segnaposto contenuto 2"/>
          <p:cNvSpPr>
            <a:spLocks noGrp="1"/>
          </p:cNvSpPr>
          <p:nvPr>
            <p:ph idx="1"/>
          </p:nvPr>
        </p:nvSpPr>
        <p:spPr/>
        <p:txBody>
          <a:bodyPr>
            <a:normAutofit/>
          </a:bodyPr>
          <a:lstStyle/>
          <a:p>
            <a:r>
              <a:rPr lang="it-IT" sz="2400" dirty="0" smtClean="0"/>
              <a:t>In Relatività Speciale parliamo di </a:t>
            </a:r>
            <a:r>
              <a:rPr lang="it-IT" sz="2400" dirty="0" smtClean="0">
                <a:solidFill>
                  <a:srgbClr val="FF0000"/>
                </a:solidFill>
              </a:rPr>
              <a:t>eventi</a:t>
            </a:r>
            <a:r>
              <a:rPr lang="it-IT" sz="2400" dirty="0" smtClean="0"/>
              <a:t> (spazio temporali); un evento è qualcosa che accade in </a:t>
            </a:r>
            <a:r>
              <a:rPr lang="it-IT" sz="2400" dirty="0" smtClean="0">
                <a:solidFill>
                  <a:srgbClr val="0070C0"/>
                </a:solidFill>
              </a:rPr>
              <a:t>un punto dello spazio </a:t>
            </a:r>
            <a:r>
              <a:rPr lang="it-IT" sz="2400" dirty="0" smtClean="0"/>
              <a:t>(identificato nel SRI mediante tre coordinate spaziali) in un determinato </a:t>
            </a:r>
            <a:r>
              <a:rPr lang="it-IT" sz="2400" dirty="0" smtClean="0">
                <a:solidFill>
                  <a:srgbClr val="0070C0"/>
                </a:solidFill>
              </a:rPr>
              <a:t>istante</a:t>
            </a:r>
            <a:r>
              <a:rPr lang="it-IT" sz="2400" dirty="0" smtClean="0"/>
              <a:t> (coordinata temporale) </a:t>
            </a:r>
            <a:r>
              <a:rPr lang="it-IT" sz="2400" dirty="0" smtClean="0">
                <a:sym typeface="Symbol" panose="05050102010706020507" pitchFamily="18" charset="2"/>
              </a:rPr>
              <a:t> </a:t>
            </a:r>
            <a:r>
              <a:rPr lang="it-IT" sz="2400" i="1" dirty="0" smtClean="0">
                <a:latin typeface="Times New Roman" panose="02020603050405020304" pitchFamily="18" charset="0"/>
                <a:cs typeface="Times New Roman" panose="02020603050405020304" pitchFamily="18" charset="0"/>
                <a:sym typeface="Symbol" panose="05050102010706020507" pitchFamily="18" charset="2"/>
              </a:rPr>
              <a:t>A</a:t>
            </a:r>
            <a:r>
              <a:rPr lang="it-IT" sz="2400" dirty="0" smtClean="0">
                <a:latin typeface="Times New Roman" panose="02020603050405020304" pitchFamily="18" charset="0"/>
                <a:cs typeface="Times New Roman" panose="02020603050405020304" pitchFamily="18" charset="0"/>
                <a:sym typeface="Symbol" panose="05050102010706020507" pitchFamily="18" charset="2"/>
              </a:rPr>
              <a:t>(</a:t>
            </a:r>
            <a:r>
              <a:rPr lang="it-IT" sz="2400" i="1" dirty="0" smtClean="0">
                <a:latin typeface="Times New Roman" panose="02020603050405020304" pitchFamily="18" charset="0"/>
                <a:cs typeface="Times New Roman" panose="02020603050405020304" pitchFamily="18" charset="0"/>
                <a:sym typeface="Symbol" panose="05050102010706020507" pitchFamily="18" charset="2"/>
              </a:rPr>
              <a:t>x</a:t>
            </a:r>
            <a:r>
              <a:rPr lang="it-IT" sz="2400" dirty="0" smtClean="0">
                <a:latin typeface="Times New Roman" panose="02020603050405020304" pitchFamily="18" charset="0"/>
                <a:cs typeface="Times New Roman" panose="02020603050405020304" pitchFamily="18" charset="0"/>
                <a:sym typeface="Symbol" panose="05050102010706020507" pitchFamily="18" charset="2"/>
              </a:rPr>
              <a:t>, </a:t>
            </a:r>
            <a:r>
              <a:rPr lang="it-IT" sz="2400" i="1" dirty="0" smtClean="0">
                <a:latin typeface="Times New Roman" panose="02020603050405020304" pitchFamily="18" charset="0"/>
                <a:cs typeface="Times New Roman" panose="02020603050405020304" pitchFamily="18" charset="0"/>
                <a:sym typeface="Symbol" panose="05050102010706020507" pitchFamily="18" charset="2"/>
              </a:rPr>
              <a:t>y</a:t>
            </a:r>
            <a:r>
              <a:rPr lang="it-IT" sz="2400" dirty="0" smtClean="0">
                <a:latin typeface="Times New Roman" panose="02020603050405020304" pitchFamily="18" charset="0"/>
                <a:cs typeface="Times New Roman" panose="02020603050405020304" pitchFamily="18" charset="0"/>
                <a:sym typeface="Symbol" panose="05050102010706020507" pitchFamily="18" charset="2"/>
              </a:rPr>
              <a:t>, </a:t>
            </a:r>
            <a:r>
              <a:rPr lang="it-IT" sz="2400" i="1" dirty="0" smtClean="0">
                <a:latin typeface="Times New Roman" panose="02020603050405020304" pitchFamily="18" charset="0"/>
                <a:cs typeface="Times New Roman" panose="02020603050405020304" pitchFamily="18" charset="0"/>
                <a:sym typeface="Symbol" panose="05050102010706020507" pitchFamily="18" charset="2"/>
              </a:rPr>
              <a:t>z</a:t>
            </a:r>
            <a:r>
              <a:rPr lang="it-IT" sz="2400" dirty="0" smtClean="0">
                <a:latin typeface="Times New Roman" panose="02020603050405020304" pitchFamily="18" charset="0"/>
                <a:cs typeface="Times New Roman" panose="02020603050405020304" pitchFamily="18" charset="0"/>
                <a:sym typeface="Symbol" panose="05050102010706020507" pitchFamily="18" charset="2"/>
              </a:rPr>
              <a:t>, </a:t>
            </a:r>
            <a:r>
              <a:rPr lang="it-IT" sz="2400" i="1" dirty="0" smtClean="0">
                <a:latin typeface="Times New Roman" panose="02020603050405020304" pitchFamily="18" charset="0"/>
                <a:cs typeface="Times New Roman" panose="02020603050405020304" pitchFamily="18" charset="0"/>
                <a:sym typeface="Symbol" panose="05050102010706020507" pitchFamily="18" charset="2"/>
              </a:rPr>
              <a:t>t</a:t>
            </a:r>
            <a:r>
              <a:rPr lang="it-IT" sz="2400" dirty="0" smtClean="0">
                <a:latin typeface="Times New Roman" panose="02020603050405020304" pitchFamily="18" charset="0"/>
                <a:cs typeface="Times New Roman" panose="02020603050405020304" pitchFamily="18" charset="0"/>
                <a:sym typeface="Symbol" panose="05050102010706020507" pitchFamily="18" charset="2"/>
              </a:rPr>
              <a:t>)</a:t>
            </a:r>
            <a:endParaRPr lang="it-IT" sz="2400" dirty="0" smtClean="0">
              <a:latin typeface="Times New Roman" panose="02020603050405020304" pitchFamily="18" charset="0"/>
              <a:cs typeface="Times New Roman" panose="02020603050405020304" pitchFamily="18" charset="0"/>
            </a:endParaRPr>
          </a:p>
          <a:p>
            <a:r>
              <a:rPr lang="it-IT" sz="2400" dirty="0" smtClean="0"/>
              <a:t>La dilatazione dei tempi è un caso particolare del fenomeno più generale che consiste nel fatto che la durata degli intervalli temporali tra due eventi è diversa se misurata da sistemi inerziali in moto relativo l’uno rispetto all’altro</a:t>
            </a:r>
            <a:endParaRPr lang="it-IT" sz="2400" dirty="0"/>
          </a:p>
        </p:txBody>
      </p:sp>
    </p:spTree>
    <p:extLst>
      <p:ext uri="{BB962C8B-B14F-4D97-AF65-F5344CB8AC3E}">
        <p14:creationId xmlns="" xmlns:p14="http://schemas.microsoft.com/office/powerpoint/2010/main" val="20350579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6" name="Gruppo 15"/>
          <p:cNvGrpSpPr/>
          <p:nvPr/>
        </p:nvGrpSpPr>
        <p:grpSpPr>
          <a:xfrm>
            <a:off x="713554" y="785795"/>
            <a:ext cx="2786876" cy="2216165"/>
            <a:chOff x="713554" y="785795"/>
            <a:chExt cx="2786876" cy="2216165"/>
          </a:xfrm>
        </p:grpSpPr>
        <p:grpSp>
          <p:nvGrpSpPr>
            <p:cNvPr id="14" name="Gruppo 13"/>
            <p:cNvGrpSpPr/>
            <p:nvPr/>
          </p:nvGrpSpPr>
          <p:grpSpPr>
            <a:xfrm>
              <a:off x="713554" y="786588"/>
              <a:ext cx="2786876" cy="2215372"/>
              <a:chOff x="713554" y="786588"/>
              <a:chExt cx="2786876" cy="2215372"/>
            </a:xfrm>
          </p:grpSpPr>
          <p:cxnSp>
            <p:nvCxnSpPr>
              <p:cNvPr id="5" name="Connettore 2 4"/>
              <p:cNvCxnSpPr/>
              <p:nvPr/>
            </p:nvCxnSpPr>
            <p:spPr>
              <a:xfrm rot="5400000" flipH="1" flipV="1">
                <a:off x="-392941" y="1893083"/>
                <a:ext cx="2214578" cy="1588"/>
              </a:xfrm>
              <a:prstGeom prst="straightConnector1">
                <a:avLst/>
              </a:prstGeom>
              <a:ln w="19050">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6" name="Connettore 2 5"/>
              <p:cNvCxnSpPr/>
              <p:nvPr/>
            </p:nvCxnSpPr>
            <p:spPr>
              <a:xfrm rot="10800000" flipH="1" flipV="1">
                <a:off x="714348" y="3000372"/>
                <a:ext cx="2214578" cy="1588"/>
              </a:xfrm>
              <a:prstGeom prst="straightConnector1">
                <a:avLst/>
              </a:prstGeom>
              <a:ln w="19050">
                <a:solidFill>
                  <a:srgbClr val="0070C0"/>
                </a:solidFill>
                <a:tailEnd type="arrow"/>
              </a:ln>
            </p:spPr>
            <p:style>
              <a:lnRef idx="1">
                <a:schemeClr val="accent1"/>
              </a:lnRef>
              <a:fillRef idx="0">
                <a:schemeClr val="accent1"/>
              </a:fillRef>
              <a:effectRef idx="0">
                <a:schemeClr val="accent1"/>
              </a:effectRef>
              <a:fontRef idx="minor">
                <a:schemeClr val="tx1"/>
              </a:fontRef>
            </p:style>
          </p:cxnSp>
          <p:sp>
            <p:nvSpPr>
              <p:cNvPr id="7" name="Rettangolo 6"/>
              <p:cNvSpPr/>
              <p:nvPr/>
            </p:nvSpPr>
            <p:spPr>
              <a:xfrm>
                <a:off x="928662" y="1214422"/>
                <a:ext cx="928694" cy="142876"/>
              </a:xfrm>
              <a:prstGeom prst="rect">
                <a:avLst/>
              </a:prstGeom>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path path="circle">
                  <a:fillToRect l="50000" t="50000" r="50000" b="50000"/>
                </a:path>
                <a:tileRect/>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8" name="Rettangolo 7"/>
              <p:cNvSpPr/>
              <p:nvPr/>
            </p:nvSpPr>
            <p:spPr>
              <a:xfrm>
                <a:off x="1214414" y="2786058"/>
                <a:ext cx="285752" cy="21431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10" name="CasellaDiTesto 9"/>
              <p:cNvSpPr txBox="1"/>
              <p:nvPr/>
            </p:nvSpPr>
            <p:spPr>
              <a:xfrm>
                <a:off x="1571604" y="2651935"/>
                <a:ext cx="1643074" cy="276999"/>
              </a:xfrm>
              <a:prstGeom prst="rect">
                <a:avLst/>
              </a:prstGeom>
              <a:noFill/>
            </p:spPr>
            <p:txBody>
              <a:bodyPr wrap="square" rtlCol="0">
                <a:spAutoFit/>
              </a:bodyPr>
              <a:lstStyle/>
              <a:p>
                <a:r>
                  <a:rPr lang="it-IT" sz="1200" dirty="0" smtClean="0">
                    <a:solidFill>
                      <a:srgbClr val="0070C0"/>
                    </a:solidFill>
                  </a:rPr>
                  <a:t>Emettitore - rilevatore</a:t>
                </a:r>
                <a:endParaRPr lang="it-IT" sz="1200" dirty="0">
                  <a:solidFill>
                    <a:srgbClr val="0070C0"/>
                  </a:solidFill>
                </a:endParaRPr>
              </a:p>
            </p:txBody>
          </p:sp>
          <p:cxnSp>
            <p:nvCxnSpPr>
              <p:cNvPr id="12" name="Connettore 2 11"/>
              <p:cNvCxnSpPr/>
              <p:nvPr/>
            </p:nvCxnSpPr>
            <p:spPr>
              <a:xfrm rot="5400000" flipH="1" flipV="1">
                <a:off x="643704" y="2070884"/>
                <a:ext cx="1428760" cy="1588"/>
              </a:xfrm>
              <a:prstGeom prst="straightConnector1">
                <a:avLst/>
              </a:prstGeom>
              <a:ln w="38100">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13" name="CasellaDiTesto 12"/>
              <p:cNvSpPr txBox="1"/>
              <p:nvPr/>
            </p:nvSpPr>
            <p:spPr>
              <a:xfrm>
                <a:off x="1857356" y="1214422"/>
                <a:ext cx="1643074" cy="276999"/>
              </a:xfrm>
              <a:prstGeom prst="rect">
                <a:avLst/>
              </a:prstGeom>
              <a:noFill/>
            </p:spPr>
            <p:txBody>
              <a:bodyPr wrap="square" rtlCol="0">
                <a:spAutoFit/>
              </a:bodyPr>
              <a:lstStyle/>
              <a:p>
                <a:r>
                  <a:rPr lang="it-IT" sz="1200" dirty="0" smtClean="0">
                    <a:solidFill>
                      <a:srgbClr val="00B050"/>
                    </a:solidFill>
                  </a:rPr>
                  <a:t>Specchio</a:t>
                </a:r>
                <a:endParaRPr lang="it-IT" sz="1200" dirty="0">
                  <a:solidFill>
                    <a:srgbClr val="00B050"/>
                  </a:solidFill>
                </a:endParaRPr>
              </a:p>
            </p:txBody>
          </p:sp>
        </p:grpSp>
        <p:sp>
          <p:nvSpPr>
            <p:cNvPr id="15" name="CasellaDiTesto 14"/>
            <p:cNvSpPr txBox="1"/>
            <p:nvPr/>
          </p:nvSpPr>
          <p:spPr>
            <a:xfrm>
              <a:off x="857224" y="785795"/>
              <a:ext cx="428628" cy="307777"/>
            </a:xfrm>
            <a:prstGeom prst="rect">
              <a:avLst/>
            </a:prstGeom>
            <a:noFill/>
          </p:spPr>
          <p:txBody>
            <a:bodyPr wrap="square" rtlCol="0">
              <a:spAutoFit/>
            </a:bodyPr>
            <a:lstStyle/>
            <a:p>
              <a:r>
                <a:rPr lang="it-IT" sz="1400" dirty="0" smtClean="0"/>
                <a:t>S</a:t>
              </a:r>
              <a:endParaRPr lang="it-IT" sz="1400" dirty="0"/>
            </a:p>
          </p:txBody>
        </p:sp>
      </p:grpSp>
      <p:sp>
        <p:nvSpPr>
          <p:cNvPr id="17" name="CasellaDiTesto 16"/>
          <p:cNvSpPr txBox="1"/>
          <p:nvPr/>
        </p:nvSpPr>
        <p:spPr>
          <a:xfrm>
            <a:off x="6000760" y="1428736"/>
            <a:ext cx="2714644" cy="1569660"/>
          </a:xfrm>
          <a:prstGeom prst="rect">
            <a:avLst/>
          </a:prstGeom>
          <a:noFill/>
        </p:spPr>
        <p:txBody>
          <a:bodyPr wrap="square" rtlCol="0">
            <a:spAutoFit/>
          </a:bodyPr>
          <a:lstStyle/>
          <a:p>
            <a:r>
              <a:rPr lang="it-IT" dirty="0" smtClean="0">
                <a:solidFill>
                  <a:srgbClr val="FF0000"/>
                </a:solidFill>
              </a:rPr>
              <a:t>Nel riferimento S il raggio di luce viene emesso e assorbito nello stesso punto</a:t>
            </a:r>
            <a:endParaRPr lang="it-IT" dirty="0">
              <a:solidFill>
                <a:srgbClr val="FF0000"/>
              </a:solidFill>
            </a:endParaRPr>
          </a:p>
        </p:txBody>
      </p:sp>
      <p:cxnSp>
        <p:nvCxnSpPr>
          <p:cNvPr id="21" name="Connettore 2 20"/>
          <p:cNvCxnSpPr/>
          <p:nvPr/>
        </p:nvCxnSpPr>
        <p:spPr>
          <a:xfrm rot="5400000" flipH="1" flipV="1">
            <a:off x="-392147" y="4606139"/>
            <a:ext cx="2214578" cy="1588"/>
          </a:xfrm>
          <a:prstGeom prst="straightConnector1">
            <a:avLst/>
          </a:prstGeom>
          <a:ln w="19050">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22" name="Connettore 2 21"/>
          <p:cNvCxnSpPr/>
          <p:nvPr/>
        </p:nvCxnSpPr>
        <p:spPr>
          <a:xfrm rot="10800000" flipH="1" flipV="1">
            <a:off x="715142" y="5713428"/>
            <a:ext cx="2214578" cy="1588"/>
          </a:xfrm>
          <a:prstGeom prst="straightConnector1">
            <a:avLst/>
          </a:prstGeom>
          <a:ln w="19050">
            <a:solidFill>
              <a:srgbClr val="0070C0"/>
            </a:solidFill>
            <a:tailEnd type="arrow"/>
          </a:ln>
        </p:spPr>
        <p:style>
          <a:lnRef idx="1">
            <a:schemeClr val="accent1"/>
          </a:lnRef>
          <a:fillRef idx="0">
            <a:schemeClr val="accent1"/>
          </a:fillRef>
          <a:effectRef idx="0">
            <a:schemeClr val="accent1"/>
          </a:effectRef>
          <a:fontRef idx="minor">
            <a:schemeClr val="tx1"/>
          </a:fontRef>
        </p:style>
      </p:cxnSp>
      <p:grpSp>
        <p:nvGrpSpPr>
          <p:cNvPr id="29" name="Gruppo 28"/>
          <p:cNvGrpSpPr/>
          <p:nvPr/>
        </p:nvGrpSpPr>
        <p:grpSpPr>
          <a:xfrm>
            <a:off x="929456" y="3927478"/>
            <a:ext cx="2571768" cy="1785950"/>
            <a:chOff x="929456" y="3927478"/>
            <a:chExt cx="2571768" cy="1785950"/>
          </a:xfrm>
        </p:grpSpPr>
        <p:sp>
          <p:nvSpPr>
            <p:cNvPr id="24" name="Rettangolo 23"/>
            <p:cNvSpPr/>
            <p:nvPr/>
          </p:nvSpPr>
          <p:spPr>
            <a:xfrm>
              <a:off x="1215208" y="5499114"/>
              <a:ext cx="285752" cy="21431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25" name="CasellaDiTesto 24"/>
            <p:cNvSpPr txBox="1"/>
            <p:nvPr/>
          </p:nvSpPr>
          <p:spPr>
            <a:xfrm>
              <a:off x="1572398" y="5364991"/>
              <a:ext cx="1643074" cy="276999"/>
            </a:xfrm>
            <a:prstGeom prst="rect">
              <a:avLst/>
            </a:prstGeom>
            <a:noFill/>
          </p:spPr>
          <p:txBody>
            <a:bodyPr wrap="square" rtlCol="0">
              <a:spAutoFit/>
            </a:bodyPr>
            <a:lstStyle/>
            <a:p>
              <a:r>
                <a:rPr lang="it-IT" sz="1200" dirty="0" smtClean="0">
                  <a:solidFill>
                    <a:srgbClr val="0070C0"/>
                  </a:solidFill>
                </a:rPr>
                <a:t>Emettitore - rilevatore</a:t>
              </a:r>
              <a:endParaRPr lang="it-IT" sz="1200" dirty="0">
                <a:solidFill>
                  <a:srgbClr val="0070C0"/>
                </a:solidFill>
              </a:endParaRPr>
            </a:p>
          </p:txBody>
        </p:sp>
        <p:grpSp>
          <p:nvGrpSpPr>
            <p:cNvPr id="28" name="Gruppo 27"/>
            <p:cNvGrpSpPr/>
            <p:nvPr/>
          </p:nvGrpSpPr>
          <p:grpSpPr>
            <a:xfrm>
              <a:off x="929456" y="3927478"/>
              <a:ext cx="2571768" cy="276999"/>
              <a:chOff x="929456" y="3927478"/>
              <a:chExt cx="2571768" cy="276999"/>
            </a:xfrm>
          </p:grpSpPr>
          <p:sp>
            <p:nvSpPr>
              <p:cNvPr id="23" name="Rettangolo 22"/>
              <p:cNvSpPr/>
              <p:nvPr/>
            </p:nvSpPr>
            <p:spPr>
              <a:xfrm>
                <a:off x="929456" y="3927478"/>
                <a:ext cx="928694" cy="142876"/>
              </a:xfrm>
              <a:prstGeom prst="rect">
                <a:avLst/>
              </a:prstGeom>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path path="circle">
                  <a:fillToRect l="50000" t="50000" r="50000" b="50000"/>
                </a:path>
                <a:tileRect/>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27" name="CasellaDiTesto 26"/>
              <p:cNvSpPr txBox="1"/>
              <p:nvPr/>
            </p:nvSpPr>
            <p:spPr>
              <a:xfrm>
                <a:off x="1858150" y="3927478"/>
                <a:ext cx="1643074" cy="276999"/>
              </a:xfrm>
              <a:prstGeom prst="rect">
                <a:avLst/>
              </a:prstGeom>
              <a:noFill/>
            </p:spPr>
            <p:txBody>
              <a:bodyPr wrap="square" rtlCol="0">
                <a:spAutoFit/>
              </a:bodyPr>
              <a:lstStyle/>
              <a:p>
                <a:r>
                  <a:rPr lang="it-IT" sz="1200" dirty="0" smtClean="0">
                    <a:solidFill>
                      <a:srgbClr val="00B050"/>
                    </a:solidFill>
                  </a:rPr>
                  <a:t>Specchio</a:t>
                </a:r>
                <a:endParaRPr lang="it-IT" sz="1200" dirty="0">
                  <a:solidFill>
                    <a:srgbClr val="00B050"/>
                  </a:solidFill>
                </a:endParaRPr>
              </a:p>
            </p:txBody>
          </p:sp>
        </p:grpSp>
      </p:grpSp>
      <p:sp>
        <p:nvSpPr>
          <p:cNvPr id="20" name="CasellaDiTesto 19"/>
          <p:cNvSpPr txBox="1"/>
          <p:nvPr/>
        </p:nvSpPr>
        <p:spPr>
          <a:xfrm>
            <a:off x="858018" y="3498851"/>
            <a:ext cx="428628" cy="307777"/>
          </a:xfrm>
          <a:prstGeom prst="rect">
            <a:avLst/>
          </a:prstGeom>
          <a:noFill/>
        </p:spPr>
        <p:txBody>
          <a:bodyPr wrap="square" rtlCol="0">
            <a:spAutoFit/>
          </a:bodyPr>
          <a:lstStyle/>
          <a:p>
            <a:r>
              <a:rPr lang="it-IT" sz="1400" dirty="0" smtClean="0"/>
              <a:t>S’</a:t>
            </a:r>
            <a:endParaRPr lang="it-IT" sz="1400" dirty="0"/>
          </a:p>
        </p:txBody>
      </p:sp>
      <p:cxnSp>
        <p:nvCxnSpPr>
          <p:cNvPr id="34" name="Connettore 2 33"/>
          <p:cNvCxnSpPr>
            <a:endCxn id="32" idx="0"/>
          </p:cNvCxnSpPr>
          <p:nvPr/>
        </p:nvCxnSpPr>
        <p:spPr>
          <a:xfrm rot="5400000" flipH="1" flipV="1">
            <a:off x="1214414" y="4214818"/>
            <a:ext cx="1428760" cy="1143008"/>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cxnSp>
        <p:nvCxnSpPr>
          <p:cNvPr id="36" name="Connettore 2 35"/>
          <p:cNvCxnSpPr>
            <a:endCxn id="32" idx="4"/>
          </p:cNvCxnSpPr>
          <p:nvPr/>
        </p:nvCxnSpPr>
        <p:spPr>
          <a:xfrm rot="16200000" flipH="1">
            <a:off x="2357422" y="4214818"/>
            <a:ext cx="1428760" cy="1143008"/>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sp>
        <p:nvSpPr>
          <p:cNvPr id="37" name="CasellaDiTesto 36"/>
          <p:cNvSpPr txBox="1"/>
          <p:nvPr/>
        </p:nvSpPr>
        <p:spPr>
          <a:xfrm>
            <a:off x="6072198" y="4002480"/>
            <a:ext cx="2714644" cy="1569660"/>
          </a:xfrm>
          <a:prstGeom prst="rect">
            <a:avLst/>
          </a:prstGeom>
          <a:noFill/>
        </p:spPr>
        <p:txBody>
          <a:bodyPr wrap="square" rtlCol="0">
            <a:spAutoFit/>
          </a:bodyPr>
          <a:lstStyle/>
          <a:p>
            <a:r>
              <a:rPr lang="it-IT" dirty="0" smtClean="0">
                <a:solidFill>
                  <a:srgbClr val="0070C0"/>
                </a:solidFill>
              </a:rPr>
              <a:t>Nel riferimento S’ il raggio di luce viene emesso e assorbito in due punti distinti</a:t>
            </a:r>
            <a:endParaRPr lang="it-IT" dirty="0">
              <a:solidFill>
                <a:srgbClr val="0070C0"/>
              </a:solidFil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3" presetClass="path" presetSubtype="0" accel="50000" decel="50000" fill="hold" nodeType="clickEffect">
                                  <p:stCondLst>
                                    <p:cond delay="0"/>
                                  </p:stCondLst>
                                  <p:childTnLst>
                                    <p:animMotion origin="layout" path="M 0 0  L 0.25 0  E" pathEditMode="relative" ptsTypes="">
                                      <p:cBhvr>
                                        <p:cTn id="6" dur="2000" fill="hold"/>
                                        <p:tgtEl>
                                          <p:spTgt spid="16"/>
                                        </p:tgtEl>
                                        <p:attrNameLst>
                                          <p:attrName>ppt_x</p:attrName>
                                          <p:attrName>ppt_y</p:attrName>
                                        </p:attrNameLst>
                                      </p:cBhvr>
                                    </p:animMotion>
                                  </p:childTnLst>
                                </p:cTn>
                              </p:par>
                            </p:childTnLst>
                          </p:cTn>
                        </p:par>
                      </p:childTnLst>
                    </p:cTn>
                  </p:par>
                  <p:par>
                    <p:cTn id="7" fill="hold">
                      <p:stCondLst>
                        <p:cond delay="indefinite"/>
                      </p:stCondLst>
                      <p:childTnLst>
                        <p:par>
                          <p:cTn id="8" fill="hold">
                            <p:stCondLst>
                              <p:cond delay="0"/>
                            </p:stCondLst>
                            <p:childTnLst>
                              <p:par>
                                <p:cTn id="9" presetID="63" presetClass="path" presetSubtype="0" accel="50000" decel="50000" fill="hold" nodeType="clickEffect">
                                  <p:stCondLst>
                                    <p:cond delay="0"/>
                                  </p:stCondLst>
                                  <p:childTnLst>
                                    <p:animMotion origin="layout" path="M 0 0  L 0.25 0  E" pathEditMode="relative" ptsTypes="">
                                      <p:cBhvr>
                                        <p:cTn id="10" dur="2000" fill="hold"/>
                                        <p:tgtEl>
                                          <p:spTgt spid="29"/>
                                        </p:tgtEl>
                                        <p:attrNameLst>
                                          <p:attrName>ppt_x</p:attrName>
                                          <p:attrName>ppt_y</p:attrName>
                                        </p:attrNameLst>
                                      </p:cBhvr>
                                    </p:animMotion>
                                  </p:childTnLst>
                                </p:cTn>
                              </p:par>
                              <p:par>
                                <p:cTn id="11" presetID="53" presetClass="entr" presetSubtype="0" fill="hold" nodeType="withEffect">
                                  <p:stCondLst>
                                    <p:cond delay="0"/>
                                  </p:stCondLst>
                                  <p:childTnLst>
                                    <p:set>
                                      <p:cBhvr>
                                        <p:cTn id="12" dur="1" fill="hold">
                                          <p:stCondLst>
                                            <p:cond delay="0"/>
                                          </p:stCondLst>
                                        </p:cTn>
                                        <p:tgtEl>
                                          <p:spTgt spid="34"/>
                                        </p:tgtEl>
                                        <p:attrNameLst>
                                          <p:attrName>style.visibility</p:attrName>
                                        </p:attrNameLst>
                                      </p:cBhvr>
                                      <p:to>
                                        <p:strVal val="visible"/>
                                      </p:to>
                                    </p:set>
                                    <p:anim calcmode="lin" valueType="num">
                                      <p:cBhvr>
                                        <p:cTn id="13" dur="1000" fill="hold"/>
                                        <p:tgtEl>
                                          <p:spTgt spid="34"/>
                                        </p:tgtEl>
                                        <p:attrNameLst>
                                          <p:attrName>ppt_w</p:attrName>
                                        </p:attrNameLst>
                                      </p:cBhvr>
                                      <p:tavLst>
                                        <p:tav tm="0">
                                          <p:val>
                                            <p:fltVal val="0"/>
                                          </p:val>
                                        </p:tav>
                                        <p:tav tm="100000">
                                          <p:val>
                                            <p:strVal val="#ppt_w"/>
                                          </p:val>
                                        </p:tav>
                                      </p:tavLst>
                                    </p:anim>
                                    <p:anim calcmode="lin" valueType="num">
                                      <p:cBhvr>
                                        <p:cTn id="14" dur="1000" fill="hold"/>
                                        <p:tgtEl>
                                          <p:spTgt spid="34"/>
                                        </p:tgtEl>
                                        <p:attrNameLst>
                                          <p:attrName>ppt_h</p:attrName>
                                        </p:attrNameLst>
                                      </p:cBhvr>
                                      <p:tavLst>
                                        <p:tav tm="0">
                                          <p:val>
                                            <p:fltVal val="0"/>
                                          </p:val>
                                        </p:tav>
                                        <p:tav tm="100000">
                                          <p:val>
                                            <p:strVal val="#ppt_h"/>
                                          </p:val>
                                        </p:tav>
                                      </p:tavLst>
                                    </p:anim>
                                    <p:animEffect transition="in" filter="fade">
                                      <p:cBhvr>
                                        <p:cTn id="15" dur="1000"/>
                                        <p:tgtEl>
                                          <p:spTgt spid="34"/>
                                        </p:tgtEl>
                                      </p:cBhvr>
                                    </p:animEffect>
                                  </p:childTnLst>
                                </p:cTn>
                              </p:par>
                              <p:par>
                                <p:cTn id="16" presetID="53" presetClass="entr" presetSubtype="0" fill="hold" nodeType="withEffect">
                                  <p:stCondLst>
                                    <p:cond delay="0"/>
                                  </p:stCondLst>
                                  <p:childTnLst>
                                    <p:set>
                                      <p:cBhvr>
                                        <p:cTn id="17" dur="1" fill="hold">
                                          <p:stCondLst>
                                            <p:cond delay="0"/>
                                          </p:stCondLst>
                                        </p:cTn>
                                        <p:tgtEl>
                                          <p:spTgt spid="36"/>
                                        </p:tgtEl>
                                        <p:attrNameLst>
                                          <p:attrName>style.visibility</p:attrName>
                                        </p:attrNameLst>
                                      </p:cBhvr>
                                      <p:to>
                                        <p:strVal val="visible"/>
                                      </p:to>
                                    </p:set>
                                    <p:anim calcmode="lin" valueType="num">
                                      <p:cBhvr>
                                        <p:cTn id="18" dur="1000" fill="hold"/>
                                        <p:tgtEl>
                                          <p:spTgt spid="36"/>
                                        </p:tgtEl>
                                        <p:attrNameLst>
                                          <p:attrName>ppt_w</p:attrName>
                                        </p:attrNameLst>
                                      </p:cBhvr>
                                      <p:tavLst>
                                        <p:tav tm="0">
                                          <p:val>
                                            <p:fltVal val="0"/>
                                          </p:val>
                                        </p:tav>
                                        <p:tav tm="100000">
                                          <p:val>
                                            <p:strVal val="#ppt_w"/>
                                          </p:val>
                                        </p:tav>
                                      </p:tavLst>
                                    </p:anim>
                                    <p:anim calcmode="lin" valueType="num">
                                      <p:cBhvr>
                                        <p:cTn id="19" dur="1000" fill="hold"/>
                                        <p:tgtEl>
                                          <p:spTgt spid="36"/>
                                        </p:tgtEl>
                                        <p:attrNameLst>
                                          <p:attrName>ppt_h</p:attrName>
                                        </p:attrNameLst>
                                      </p:cBhvr>
                                      <p:tavLst>
                                        <p:tav tm="0">
                                          <p:val>
                                            <p:fltVal val="0"/>
                                          </p:val>
                                        </p:tav>
                                        <p:tav tm="100000">
                                          <p:val>
                                            <p:strVal val="#ppt_h"/>
                                          </p:val>
                                        </p:tav>
                                      </p:tavLst>
                                    </p:anim>
                                    <p:animEffect transition="in" filter="fade">
                                      <p:cBhvr>
                                        <p:cTn id="20" dur="1000"/>
                                        <p:tgtEl>
                                          <p:spTgt spid="3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uppo 15"/>
          <p:cNvGrpSpPr/>
          <p:nvPr/>
        </p:nvGrpSpPr>
        <p:grpSpPr>
          <a:xfrm>
            <a:off x="713554" y="785795"/>
            <a:ext cx="2786876" cy="2216165"/>
            <a:chOff x="713554" y="785795"/>
            <a:chExt cx="2786876" cy="2216165"/>
          </a:xfrm>
        </p:grpSpPr>
        <p:grpSp>
          <p:nvGrpSpPr>
            <p:cNvPr id="3" name="Gruppo 13"/>
            <p:cNvGrpSpPr/>
            <p:nvPr/>
          </p:nvGrpSpPr>
          <p:grpSpPr>
            <a:xfrm>
              <a:off x="713554" y="786588"/>
              <a:ext cx="2786876" cy="2215372"/>
              <a:chOff x="713554" y="786588"/>
              <a:chExt cx="2786876" cy="2215372"/>
            </a:xfrm>
          </p:grpSpPr>
          <p:cxnSp>
            <p:nvCxnSpPr>
              <p:cNvPr id="5" name="Connettore 2 4"/>
              <p:cNvCxnSpPr/>
              <p:nvPr/>
            </p:nvCxnSpPr>
            <p:spPr>
              <a:xfrm rot="5400000" flipH="1" flipV="1">
                <a:off x="-392941" y="1893083"/>
                <a:ext cx="2214578" cy="1588"/>
              </a:xfrm>
              <a:prstGeom prst="straightConnector1">
                <a:avLst/>
              </a:prstGeom>
              <a:ln w="19050">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6" name="Connettore 2 5"/>
              <p:cNvCxnSpPr/>
              <p:nvPr/>
            </p:nvCxnSpPr>
            <p:spPr>
              <a:xfrm rot="10800000" flipH="1" flipV="1">
                <a:off x="714348" y="3000372"/>
                <a:ext cx="2214578" cy="1588"/>
              </a:xfrm>
              <a:prstGeom prst="straightConnector1">
                <a:avLst/>
              </a:prstGeom>
              <a:ln w="19050">
                <a:solidFill>
                  <a:srgbClr val="0070C0"/>
                </a:solidFill>
                <a:tailEnd type="arrow"/>
              </a:ln>
            </p:spPr>
            <p:style>
              <a:lnRef idx="1">
                <a:schemeClr val="accent1"/>
              </a:lnRef>
              <a:fillRef idx="0">
                <a:schemeClr val="accent1"/>
              </a:fillRef>
              <a:effectRef idx="0">
                <a:schemeClr val="accent1"/>
              </a:effectRef>
              <a:fontRef idx="minor">
                <a:schemeClr val="tx1"/>
              </a:fontRef>
            </p:style>
          </p:cxnSp>
          <p:sp>
            <p:nvSpPr>
              <p:cNvPr id="7" name="Rettangolo 6"/>
              <p:cNvSpPr/>
              <p:nvPr/>
            </p:nvSpPr>
            <p:spPr>
              <a:xfrm>
                <a:off x="928662" y="1214422"/>
                <a:ext cx="928694" cy="142876"/>
              </a:xfrm>
              <a:prstGeom prst="rect">
                <a:avLst/>
              </a:prstGeom>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path path="circle">
                  <a:fillToRect l="50000" t="50000" r="50000" b="50000"/>
                </a:path>
                <a:tileRect/>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8" name="Rettangolo 7"/>
              <p:cNvSpPr/>
              <p:nvPr/>
            </p:nvSpPr>
            <p:spPr>
              <a:xfrm>
                <a:off x="1214414" y="2786058"/>
                <a:ext cx="285752" cy="21431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10" name="CasellaDiTesto 9"/>
              <p:cNvSpPr txBox="1"/>
              <p:nvPr/>
            </p:nvSpPr>
            <p:spPr>
              <a:xfrm>
                <a:off x="1571604" y="2651935"/>
                <a:ext cx="1643074" cy="276999"/>
              </a:xfrm>
              <a:prstGeom prst="rect">
                <a:avLst/>
              </a:prstGeom>
              <a:noFill/>
            </p:spPr>
            <p:txBody>
              <a:bodyPr wrap="square" rtlCol="0">
                <a:spAutoFit/>
              </a:bodyPr>
              <a:lstStyle/>
              <a:p>
                <a:r>
                  <a:rPr lang="it-IT" sz="1200" dirty="0" smtClean="0">
                    <a:solidFill>
                      <a:srgbClr val="0070C0"/>
                    </a:solidFill>
                  </a:rPr>
                  <a:t>Emettitore - rilevatore</a:t>
                </a:r>
                <a:endParaRPr lang="it-IT" sz="1200" dirty="0">
                  <a:solidFill>
                    <a:srgbClr val="0070C0"/>
                  </a:solidFill>
                </a:endParaRPr>
              </a:p>
            </p:txBody>
          </p:sp>
          <p:cxnSp>
            <p:nvCxnSpPr>
              <p:cNvPr id="12" name="Connettore 2 11"/>
              <p:cNvCxnSpPr/>
              <p:nvPr/>
            </p:nvCxnSpPr>
            <p:spPr>
              <a:xfrm rot="5400000" flipH="1" flipV="1">
                <a:off x="643704" y="2070884"/>
                <a:ext cx="1428760" cy="1588"/>
              </a:xfrm>
              <a:prstGeom prst="straightConnector1">
                <a:avLst/>
              </a:prstGeom>
              <a:ln w="38100">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13" name="CasellaDiTesto 12"/>
              <p:cNvSpPr txBox="1"/>
              <p:nvPr/>
            </p:nvSpPr>
            <p:spPr>
              <a:xfrm>
                <a:off x="1857356" y="1214422"/>
                <a:ext cx="1643074" cy="276999"/>
              </a:xfrm>
              <a:prstGeom prst="rect">
                <a:avLst/>
              </a:prstGeom>
              <a:noFill/>
            </p:spPr>
            <p:txBody>
              <a:bodyPr wrap="square" rtlCol="0">
                <a:spAutoFit/>
              </a:bodyPr>
              <a:lstStyle/>
              <a:p>
                <a:r>
                  <a:rPr lang="it-IT" sz="1200" dirty="0" smtClean="0">
                    <a:solidFill>
                      <a:srgbClr val="00B050"/>
                    </a:solidFill>
                  </a:rPr>
                  <a:t>Specchio</a:t>
                </a:r>
                <a:endParaRPr lang="it-IT" sz="1200" dirty="0">
                  <a:solidFill>
                    <a:srgbClr val="00B050"/>
                  </a:solidFill>
                </a:endParaRPr>
              </a:p>
            </p:txBody>
          </p:sp>
        </p:grpSp>
        <p:sp>
          <p:nvSpPr>
            <p:cNvPr id="15" name="CasellaDiTesto 14"/>
            <p:cNvSpPr txBox="1"/>
            <p:nvPr/>
          </p:nvSpPr>
          <p:spPr>
            <a:xfrm>
              <a:off x="857224" y="785795"/>
              <a:ext cx="428628" cy="307777"/>
            </a:xfrm>
            <a:prstGeom prst="rect">
              <a:avLst/>
            </a:prstGeom>
            <a:noFill/>
          </p:spPr>
          <p:txBody>
            <a:bodyPr wrap="square" rtlCol="0">
              <a:spAutoFit/>
            </a:bodyPr>
            <a:lstStyle/>
            <a:p>
              <a:r>
                <a:rPr lang="it-IT" sz="1400" dirty="0" smtClean="0"/>
                <a:t>S</a:t>
              </a:r>
              <a:endParaRPr lang="it-IT" sz="1400" dirty="0"/>
            </a:p>
          </p:txBody>
        </p:sp>
      </p:grpSp>
      <p:sp>
        <p:nvSpPr>
          <p:cNvPr id="17" name="CasellaDiTesto 16"/>
          <p:cNvSpPr txBox="1"/>
          <p:nvPr/>
        </p:nvSpPr>
        <p:spPr>
          <a:xfrm>
            <a:off x="755576" y="3356992"/>
            <a:ext cx="7776864" cy="1200329"/>
          </a:xfrm>
          <a:prstGeom prst="rect">
            <a:avLst/>
          </a:prstGeom>
          <a:noFill/>
        </p:spPr>
        <p:txBody>
          <a:bodyPr wrap="square" rtlCol="0">
            <a:spAutoFit/>
          </a:bodyPr>
          <a:lstStyle/>
          <a:p>
            <a:r>
              <a:rPr lang="it-IT" dirty="0" smtClean="0">
                <a:solidFill>
                  <a:srgbClr val="FF0000"/>
                </a:solidFill>
              </a:rPr>
              <a:t>Nel riferimento S:</a:t>
            </a:r>
          </a:p>
          <a:p>
            <a:r>
              <a:rPr lang="it-IT" dirty="0" smtClean="0"/>
              <a:t>Il raggio percorre 2 volte la lunghezza </a:t>
            </a:r>
            <a:r>
              <a:rPr lang="it-IT" i="1" dirty="0" smtClean="0">
                <a:solidFill>
                  <a:srgbClr val="00B0F0"/>
                </a:solidFill>
              </a:rPr>
              <a:t>L</a:t>
            </a:r>
            <a:r>
              <a:rPr lang="it-IT" dirty="0" smtClean="0"/>
              <a:t> con </a:t>
            </a:r>
            <a:r>
              <a:rPr lang="it-IT" dirty="0" smtClean="0">
                <a:solidFill>
                  <a:srgbClr val="C00000"/>
                </a:solidFill>
              </a:rPr>
              <a:t>velocità </a:t>
            </a:r>
            <a:r>
              <a:rPr lang="it-IT" i="1" dirty="0" smtClean="0">
                <a:solidFill>
                  <a:srgbClr val="C00000"/>
                </a:solidFill>
              </a:rPr>
              <a:t>c</a:t>
            </a:r>
            <a:r>
              <a:rPr lang="it-IT" dirty="0" smtClean="0"/>
              <a:t>, quindi impiega un tempo</a:t>
            </a:r>
            <a:endParaRPr lang="it-IT" dirty="0"/>
          </a:p>
        </p:txBody>
      </p:sp>
      <p:graphicFrame>
        <p:nvGraphicFramePr>
          <p:cNvPr id="36866" name="Object 2"/>
          <p:cNvGraphicFramePr>
            <a:graphicFrameLocks noChangeAspect="1"/>
          </p:cNvGraphicFramePr>
          <p:nvPr/>
        </p:nvGraphicFramePr>
        <p:xfrm>
          <a:off x="3347864" y="4653136"/>
          <a:ext cx="2112963" cy="1190625"/>
        </p:xfrm>
        <a:graphic>
          <a:graphicData uri="http://schemas.openxmlformats.org/presentationml/2006/ole">
            <p:oleObj spid="_x0000_s36869" name="Microsoft Equation 3.0" r:id="rId3" imgW="545863" imgH="393529" progId="Equation.3">
              <p:embed/>
            </p:oleObj>
          </a:graphicData>
        </a:graphic>
      </p:graphicFrame>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3" presetClass="path" presetSubtype="0" accel="50000" decel="50000" fill="hold" nodeType="clickEffect">
                                  <p:stCondLst>
                                    <p:cond delay="0"/>
                                  </p:stCondLst>
                                  <p:childTnLst>
                                    <p:animMotion origin="layout" path="M 0 0  L 0.25 0  E" pathEditMode="relative" ptsTypes="">
                                      <p:cBhvr>
                                        <p:cTn id="6" dur="2000" fill="hold"/>
                                        <p:tgtEl>
                                          <p:spTgt spid="2"/>
                                        </p:tgtEl>
                                        <p:attrNameLst>
                                          <p:attrName>ppt_x</p:attrName>
                                          <p:attrName>ppt_y</p:attrName>
                                        </p:attrNameLst>
                                      </p:cBhvr>
                                    </p:animMotion>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21" name="Connettore 2 20"/>
          <p:cNvCxnSpPr/>
          <p:nvPr/>
        </p:nvCxnSpPr>
        <p:spPr>
          <a:xfrm rot="5400000" flipH="1" flipV="1">
            <a:off x="-677899" y="2107396"/>
            <a:ext cx="2214578" cy="1588"/>
          </a:xfrm>
          <a:prstGeom prst="straightConnector1">
            <a:avLst/>
          </a:prstGeom>
          <a:ln w="19050">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22" name="Connettore 2 21"/>
          <p:cNvCxnSpPr/>
          <p:nvPr/>
        </p:nvCxnSpPr>
        <p:spPr>
          <a:xfrm rot="10800000" flipH="1" flipV="1">
            <a:off x="429390" y="3214685"/>
            <a:ext cx="2214578" cy="1588"/>
          </a:xfrm>
          <a:prstGeom prst="straightConnector1">
            <a:avLst/>
          </a:prstGeom>
          <a:ln w="19050">
            <a:solidFill>
              <a:srgbClr val="0070C0"/>
            </a:solidFill>
            <a:tailEnd type="arrow"/>
          </a:ln>
        </p:spPr>
        <p:style>
          <a:lnRef idx="1">
            <a:schemeClr val="accent1"/>
          </a:lnRef>
          <a:fillRef idx="0">
            <a:schemeClr val="accent1"/>
          </a:fillRef>
          <a:effectRef idx="0">
            <a:schemeClr val="accent1"/>
          </a:effectRef>
          <a:fontRef idx="minor">
            <a:schemeClr val="tx1"/>
          </a:fontRef>
        </p:style>
      </p:cxnSp>
      <p:sp>
        <p:nvSpPr>
          <p:cNvPr id="24" name="Rettangolo 23"/>
          <p:cNvSpPr/>
          <p:nvPr/>
        </p:nvSpPr>
        <p:spPr>
          <a:xfrm>
            <a:off x="929456" y="3000371"/>
            <a:ext cx="285752" cy="21431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25" name="CasellaDiTesto 24"/>
          <p:cNvSpPr txBox="1"/>
          <p:nvPr/>
        </p:nvSpPr>
        <p:spPr>
          <a:xfrm>
            <a:off x="1286646" y="2866248"/>
            <a:ext cx="1643074" cy="276999"/>
          </a:xfrm>
          <a:prstGeom prst="rect">
            <a:avLst/>
          </a:prstGeom>
          <a:noFill/>
        </p:spPr>
        <p:txBody>
          <a:bodyPr wrap="square" rtlCol="0">
            <a:spAutoFit/>
          </a:bodyPr>
          <a:lstStyle/>
          <a:p>
            <a:r>
              <a:rPr lang="it-IT" sz="1200" dirty="0" smtClean="0">
                <a:solidFill>
                  <a:srgbClr val="0070C0"/>
                </a:solidFill>
              </a:rPr>
              <a:t>Emettitore - rilevatore</a:t>
            </a:r>
            <a:endParaRPr lang="it-IT" sz="1200" dirty="0">
              <a:solidFill>
                <a:srgbClr val="0070C0"/>
              </a:solidFill>
            </a:endParaRPr>
          </a:p>
        </p:txBody>
      </p:sp>
      <p:sp>
        <p:nvSpPr>
          <p:cNvPr id="23" name="Rettangolo 22"/>
          <p:cNvSpPr/>
          <p:nvPr/>
        </p:nvSpPr>
        <p:spPr>
          <a:xfrm>
            <a:off x="643704" y="1428735"/>
            <a:ext cx="928694" cy="142876"/>
          </a:xfrm>
          <a:prstGeom prst="rect">
            <a:avLst/>
          </a:prstGeom>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path path="circle">
              <a:fillToRect l="50000" t="50000" r="50000" b="50000"/>
            </a:path>
            <a:tileRect/>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20" name="CasellaDiTesto 19"/>
          <p:cNvSpPr txBox="1"/>
          <p:nvPr/>
        </p:nvSpPr>
        <p:spPr>
          <a:xfrm>
            <a:off x="572266" y="1000108"/>
            <a:ext cx="428628" cy="307777"/>
          </a:xfrm>
          <a:prstGeom prst="rect">
            <a:avLst/>
          </a:prstGeom>
          <a:noFill/>
        </p:spPr>
        <p:txBody>
          <a:bodyPr wrap="square" rtlCol="0">
            <a:spAutoFit/>
          </a:bodyPr>
          <a:lstStyle/>
          <a:p>
            <a:r>
              <a:rPr lang="it-IT" sz="1400" dirty="0" smtClean="0"/>
              <a:t>S’</a:t>
            </a:r>
            <a:endParaRPr lang="it-IT" sz="1400" dirty="0"/>
          </a:p>
        </p:txBody>
      </p:sp>
      <p:cxnSp>
        <p:nvCxnSpPr>
          <p:cNvPr id="34" name="Connettore 2 33"/>
          <p:cNvCxnSpPr>
            <a:endCxn id="32" idx="0"/>
          </p:cNvCxnSpPr>
          <p:nvPr/>
        </p:nvCxnSpPr>
        <p:spPr>
          <a:xfrm rot="5400000" flipH="1" flipV="1">
            <a:off x="928662" y="1716075"/>
            <a:ext cx="1428760" cy="1143008"/>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cxnSp>
        <p:nvCxnSpPr>
          <p:cNvPr id="36" name="Connettore 2 35"/>
          <p:cNvCxnSpPr>
            <a:endCxn id="32" idx="4"/>
          </p:cNvCxnSpPr>
          <p:nvPr/>
        </p:nvCxnSpPr>
        <p:spPr>
          <a:xfrm rot="16200000" flipH="1">
            <a:off x="2071670" y="1716075"/>
            <a:ext cx="1428760" cy="1143008"/>
          </a:xfrm>
          <a:prstGeom prst="straightConnector1">
            <a:avLst/>
          </a:prstGeom>
          <a:ln w="38100">
            <a:tailEnd type="arrow"/>
          </a:ln>
        </p:spPr>
        <p:style>
          <a:lnRef idx="1">
            <a:schemeClr val="accent1"/>
          </a:lnRef>
          <a:fillRef idx="0">
            <a:schemeClr val="accent1"/>
          </a:fillRef>
          <a:effectRef idx="0">
            <a:schemeClr val="accent1"/>
          </a:effectRef>
          <a:fontRef idx="minor">
            <a:schemeClr val="tx1"/>
          </a:fontRef>
        </p:style>
      </p:cxnSp>
      <p:sp>
        <p:nvSpPr>
          <p:cNvPr id="37" name="CasellaDiTesto 36"/>
          <p:cNvSpPr txBox="1"/>
          <p:nvPr/>
        </p:nvSpPr>
        <p:spPr>
          <a:xfrm>
            <a:off x="4714876" y="1428736"/>
            <a:ext cx="3857652" cy="1569660"/>
          </a:xfrm>
          <a:prstGeom prst="rect">
            <a:avLst/>
          </a:prstGeom>
          <a:noFill/>
        </p:spPr>
        <p:txBody>
          <a:bodyPr wrap="square" rtlCol="0">
            <a:spAutoFit/>
          </a:bodyPr>
          <a:lstStyle/>
          <a:p>
            <a:r>
              <a:rPr lang="it-IT" dirty="0" smtClean="0">
                <a:solidFill>
                  <a:srgbClr val="0070C0"/>
                </a:solidFill>
              </a:rPr>
              <a:t>Nel riferimento S’: </a:t>
            </a:r>
            <a:r>
              <a:rPr lang="it-IT" dirty="0" smtClean="0"/>
              <a:t>lo specchio e l’emettitore – rilevatore si muovono con </a:t>
            </a:r>
            <a:r>
              <a:rPr lang="it-IT" dirty="0" smtClean="0">
                <a:solidFill>
                  <a:srgbClr val="FF0000"/>
                </a:solidFill>
              </a:rPr>
              <a:t>velocità </a:t>
            </a:r>
            <a:r>
              <a:rPr lang="it-IT" i="1" dirty="0" smtClean="0">
                <a:solidFill>
                  <a:srgbClr val="FF0000"/>
                </a:solidFill>
              </a:rPr>
              <a:t>v</a:t>
            </a:r>
            <a:endParaRPr lang="it-IT" i="1" dirty="0">
              <a:solidFill>
                <a:srgbClr val="FF0000"/>
              </a:solidFill>
            </a:endParaRPr>
          </a:p>
        </p:txBody>
      </p:sp>
      <p:sp>
        <p:nvSpPr>
          <p:cNvPr id="29" name="Rettangolo 28"/>
          <p:cNvSpPr/>
          <p:nvPr/>
        </p:nvSpPr>
        <p:spPr>
          <a:xfrm>
            <a:off x="1785918" y="1428736"/>
            <a:ext cx="928694" cy="142876"/>
          </a:xfrm>
          <a:prstGeom prst="rect">
            <a:avLst/>
          </a:prstGeom>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path path="circle">
              <a:fillToRect l="50000" t="50000" r="50000" b="50000"/>
            </a:path>
            <a:tileRect/>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30" name="Rettangolo 29"/>
          <p:cNvSpPr/>
          <p:nvPr/>
        </p:nvSpPr>
        <p:spPr>
          <a:xfrm>
            <a:off x="2928926" y="1428736"/>
            <a:ext cx="928694" cy="142876"/>
          </a:xfrm>
          <a:prstGeom prst="rect">
            <a:avLst/>
          </a:prstGeom>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path path="circle">
              <a:fillToRect l="50000" t="50000" r="50000" b="50000"/>
            </a:path>
            <a:tileRect/>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31" name="Rettangolo 30"/>
          <p:cNvSpPr/>
          <p:nvPr/>
        </p:nvSpPr>
        <p:spPr>
          <a:xfrm>
            <a:off x="3214678" y="3000372"/>
            <a:ext cx="285752" cy="21431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33" name="CasellaDiTesto 32"/>
          <p:cNvSpPr txBox="1"/>
          <p:nvPr/>
        </p:nvSpPr>
        <p:spPr>
          <a:xfrm>
            <a:off x="428596" y="3573852"/>
            <a:ext cx="8143932" cy="830997"/>
          </a:xfrm>
          <a:prstGeom prst="rect">
            <a:avLst/>
          </a:prstGeom>
          <a:noFill/>
        </p:spPr>
        <p:txBody>
          <a:bodyPr wrap="square" rtlCol="0">
            <a:spAutoFit/>
          </a:bodyPr>
          <a:lstStyle/>
          <a:p>
            <a:r>
              <a:rPr lang="it-IT" dirty="0" smtClean="0"/>
              <a:t>Il raggio di luce appare muoversi in </a:t>
            </a:r>
            <a:r>
              <a:rPr lang="it-IT" dirty="0" smtClean="0">
                <a:solidFill>
                  <a:srgbClr val="0070C0"/>
                </a:solidFill>
              </a:rPr>
              <a:t>diagonale</a:t>
            </a:r>
            <a:r>
              <a:rPr lang="it-IT" dirty="0" smtClean="0"/>
              <a:t> con velocità </a:t>
            </a:r>
            <a:r>
              <a:rPr lang="it-IT" i="1" dirty="0" smtClean="0">
                <a:solidFill>
                  <a:srgbClr val="0070C0"/>
                </a:solidFill>
              </a:rPr>
              <a:t>c</a:t>
            </a:r>
            <a:r>
              <a:rPr lang="it-IT" dirty="0" smtClean="0"/>
              <a:t> e impiega un tempo </a:t>
            </a:r>
            <a:r>
              <a:rPr lang="it-IT" dirty="0" smtClean="0">
                <a:sym typeface="Symbol"/>
              </a:rPr>
              <a:t></a:t>
            </a:r>
            <a:r>
              <a:rPr lang="it-IT" i="1" dirty="0" smtClean="0">
                <a:sym typeface="Symbol"/>
              </a:rPr>
              <a:t>t’</a:t>
            </a:r>
            <a:endParaRPr lang="it-IT" i="1" dirty="0" smtClean="0"/>
          </a:p>
        </p:txBody>
      </p:sp>
      <p:graphicFrame>
        <p:nvGraphicFramePr>
          <p:cNvPr id="37890" name="Object 2"/>
          <p:cNvGraphicFramePr>
            <a:graphicFrameLocks noChangeAspect="1"/>
          </p:cNvGraphicFramePr>
          <p:nvPr/>
        </p:nvGraphicFramePr>
        <p:xfrm>
          <a:off x="1357290" y="4500570"/>
          <a:ext cx="6213492" cy="1884845"/>
        </p:xfrm>
        <a:graphic>
          <a:graphicData uri="http://schemas.openxmlformats.org/presentationml/2006/ole">
            <p:oleObj spid="_x0000_s37893" name="Equazione" r:id="rId3" imgW="1765300" imgH="685800" progId="Equation.3">
              <p:embed/>
            </p:oleObj>
          </a:graphicData>
        </a:graphic>
      </p:graphicFrame>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 name="CasellaDiTesto 36"/>
          <p:cNvSpPr txBox="1"/>
          <p:nvPr/>
        </p:nvSpPr>
        <p:spPr>
          <a:xfrm>
            <a:off x="500034" y="1428736"/>
            <a:ext cx="8072494" cy="461665"/>
          </a:xfrm>
          <a:prstGeom prst="rect">
            <a:avLst/>
          </a:prstGeom>
          <a:noFill/>
        </p:spPr>
        <p:txBody>
          <a:bodyPr wrap="square" rtlCol="0">
            <a:spAutoFit/>
          </a:bodyPr>
          <a:lstStyle/>
          <a:p>
            <a:r>
              <a:rPr lang="it-IT" dirty="0" smtClean="0"/>
              <a:t>Sviluppiamo i calcoli per trovare </a:t>
            </a:r>
            <a:r>
              <a:rPr lang="it-IT" dirty="0" smtClean="0">
                <a:sym typeface="Symbol"/>
              </a:rPr>
              <a:t></a:t>
            </a:r>
            <a:r>
              <a:rPr lang="it-IT" i="1" dirty="0" smtClean="0">
                <a:sym typeface="Symbol"/>
              </a:rPr>
              <a:t>t’</a:t>
            </a:r>
            <a:r>
              <a:rPr lang="it-IT" dirty="0" smtClean="0">
                <a:solidFill>
                  <a:srgbClr val="0070C0"/>
                </a:solidFill>
              </a:rPr>
              <a:t> </a:t>
            </a:r>
            <a:endParaRPr lang="it-IT" i="1" dirty="0">
              <a:solidFill>
                <a:srgbClr val="FF0000"/>
              </a:solidFill>
            </a:endParaRPr>
          </a:p>
        </p:txBody>
      </p:sp>
      <p:graphicFrame>
        <p:nvGraphicFramePr>
          <p:cNvPr id="37890" name="Object 2"/>
          <p:cNvGraphicFramePr>
            <a:graphicFrameLocks noChangeAspect="1"/>
          </p:cNvGraphicFramePr>
          <p:nvPr/>
        </p:nvGraphicFramePr>
        <p:xfrm>
          <a:off x="1571604" y="2214554"/>
          <a:ext cx="6026150" cy="3692525"/>
        </p:xfrm>
        <a:graphic>
          <a:graphicData uri="http://schemas.openxmlformats.org/presentationml/2006/ole">
            <p:oleObj spid="_x0000_s38917" name="Equazione" r:id="rId3" imgW="3022600" imgH="1600200" progId="Equation.3">
              <p:embed/>
            </p:oleObj>
          </a:graphicData>
        </a:graphic>
      </p:graphicFrame>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 name="CasellaDiTesto 36"/>
          <p:cNvSpPr txBox="1"/>
          <p:nvPr/>
        </p:nvSpPr>
        <p:spPr>
          <a:xfrm>
            <a:off x="500034" y="857232"/>
            <a:ext cx="8072494" cy="461665"/>
          </a:xfrm>
          <a:prstGeom prst="rect">
            <a:avLst/>
          </a:prstGeom>
          <a:noFill/>
        </p:spPr>
        <p:txBody>
          <a:bodyPr wrap="square" rtlCol="0">
            <a:spAutoFit/>
          </a:bodyPr>
          <a:lstStyle/>
          <a:p>
            <a:r>
              <a:rPr lang="it-IT" dirty="0" smtClean="0"/>
              <a:t>Confrontiamo ora i due casi</a:t>
            </a:r>
            <a:endParaRPr lang="it-IT" i="1" dirty="0">
              <a:solidFill>
                <a:srgbClr val="FF0000"/>
              </a:solidFill>
            </a:endParaRPr>
          </a:p>
        </p:txBody>
      </p:sp>
      <p:graphicFrame>
        <p:nvGraphicFramePr>
          <p:cNvPr id="37890" name="Object 2"/>
          <p:cNvGraphicFramePr>
            <a:graphicFrameLocks noChangeAspect="1"/>
          </p:cNvGraphicFramePr>
          <p:nvPr/>
        </p:nvGraphicFramePr>
        <p:xfrm>
          <a:off x="4572000" y="2435229"/>
          <a:ext cx="2151063" cy="1493837"/>
        </p:xfrm>
        <a:graphic>
          <a:graphicData uri="http://schemas.openxmlformats.org/presentationml/2006/ole">
            <p:oleObj spid="_x0000_s39947" name="Equazione" r:id="rId3" imgW="1079500" imgH="647700" progId="Equation.3">
              <p:embed/>
            </p:oleObj>
          </a:graphicData>
        </a:graphic>
      </p:graphicFrame>
      <p:sp>
        <p:nvSpPr>
          <p:cNvPr id="4" name="CasellaDiTesto 3"/>
          <p:cNvSpPr txBox="1"/>
          <p:nvPr/>
        </p:nvSpPr>
        <p:spPr>
          <a:xfrm>
            <a:off x="1785918" y="1428736"/>
            <a:ext cx="1071570" cy="461665"/>
          </a:xfrm>
          <a:prstGeom prst="rect">
            <a:avLst/>
          </a:prstGeom>
          <a:noFill/>
        </p:spPr>
        <p:txBody>
          <a:bodyPr wrap="square" rtlCol="0">
            <a:spAutoFit/>
          </a:bodyPr>
          <a:lstStyle/>
          <a:p>
            <a:r>
              <a:rPr lang="it-IT" dirty="0" smtClean="0">
                <a:solidFill>
                  <a:srgbClr val="FF0000"/>
                </a:solidFill>
              </a:rPr>
              <a:t>In S:</a:t>
            </a:r>
            <a:endParaRPr lang="it-IT" i="1" dirty="0">
              <a:solidFill>
                <a:srgbClr val="FF0000"/>
              </a:solidFill>
            </a:endParaRPr>
          </a:p>
        </p:txBody>
      </p:sp>
      <p:sp>
        <p:nvSpPr>
          <p:cNvPr id="5" name="CasellaDiTesto 4"/>
          <p:cNvSpPr txBox="1"/>
          <p:nvPr/>
        </p:nvSpPr>
        <p:spPr>
          <a:xfrm>
            <a:off x="5286380" y="1428736"/>
            <a:ext cx="1071570" cy="461665"/>
          </a:xfrm>
          <a:prstGeom prst="rect">
            <a:avLst/>
          </a:prstGeom>
          <a:noFill/>
        </p:spPr>
        <p:txBody>
          <a:bodyPr wrap="square" rtlCol="0">
            <a:spAutoFit/>
          </a:bodyPr>
          <a:lstStyle/>
          <a:p>
            <a:r>
              <a:rPr lang="it-IT" dirty="0" smtClean="0">
                <a:solidFill>
                  <a:srgbClr val="0070C0"/>
                </a:solidFill>
              </a:rPr>
              <a:t>In S’:</a:t>
            </a:r>
            <a:endParaRPr lang="it-IT" i="1" dirty="0">
              <a:solidFill>
                <a:srgbClr val="0070C0"/>
              </a:solidFill>
            </a:endParaRPr>
          </a:p>
        </p:txBody>
      </p:sp>
      <p:graphicFrame>
        <p:nvGraphicFramePr>
          <p:cNvPr id="39939" name="Object 2"/>
          <p:cNvGraphicFramePr>
            <a:graphicFrameLocks noChangeAspect="1"/>
          </p:cNvGraphicFramePr>
          <p:nvPr/>
        </p:nvGraphicFramePr>
        <p:xfrm>
          <a:off x="1571604" y="2378074"/>
          <a:ext cx="1087438" cy="908050"/>
        </p:xfrm>
        <a:graphic>
          <a:graphicData uri="http://schemas.openxmlformats.org/presentationml/2006/ole">
            <p:oleObj spid="_x0000_s39948" name="Equazione" r:id="rId4" imgW="545863" imgH="393529" progId="Equation.3">
              <p:embed/>
            </p:oleObj>
          </a:graphicData>
        </a:graphic>
      </p:graphicFrame>
      <p:sp>
        <p:nvSpPr>
          <p:cNvPr id="7" name="Freccia in giù 6"/>
          <p:cNvSpPr/>
          <p:nvPr/>
        </p:nvSpPr>
        <p:spPr>
          <a:xfrm>
            <a:off x="2000232" y="1928802"/>
            <a:ext cx="214314" cy="357190"/>
          </a:xfrm>
          <a:prstGeom prst="downArrow">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8" name="Freccia in giù 7"/>
          <p:cNvSpPr/>
          <p:nvPr/>
        </p:nvSpPr>
        <p:spPr>
          <a:xfrm>
            <a:off x="5500694" y="1928802"/>
            <a:ext cx="214314" cy="357190"/>
          </a:xfrm>
          <a:prstGeom prst="downArrow">
            <a:avLst/>
          </a:prstGeom>
          <a:solidFill>
            <a:srgbClr val="00B0F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9" name="Freccia a destra 8"/>
          <p:cNvSpPr/>
          <p:nvPr/>
        </p:nvSpPr>
        <p:spPr>
          <a:xfrm rot="2496457">
            <a:off x="1839686" y="4030069"/>
            <a:ext cx="2332131" cy="233390"/>
          </a:xfrm>
          <a:prstGeom prst="rightArrow">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sp>
        <p:nvSpPr>
          <p:cNvPr id="10" name="Freccia a destra 9"/>
          <p:cNvSpPr/>
          <p:nvPr/>
        </p:nvSpPr>
        <p:spPr>
          <a:xfrm rot="8619195">
            <a:off x="4197847" y="4353956"/>
            <a:ext cx="1545506" cy="209025"/>
          </a:xfrm>
          <a:prstGeom prst="rightArrow">
            <a:avLst/>
          </a:prstGeom>
          <a:solidFill>
            <a:srgbClr val="00B0F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graphicFrame>
        <p:nvGraphicFramePr>
          <p:cNvPr id="39940" name="Object 2"/>
          <p:cNvGraphicFramePr>
            <a:graphicFrameLocks noChangeAspect="1"/>
          </p:cNvGraphicFramePr>
          <p:nvPr/>
        </p:nvGraphicFramePr>
        <p:xfrm>
          <a:off x="2786050" y="5078434"/>
          <a:ext cx="2759075" cy="1493838"/>
        </p:xfrm>
        <a:graphic>
          <a:graphicData uri="http://schemas.openxmlformats.org/presentationml/2006/ole">
            <p:oleObj spid="_x0000_s39949" name="Equazione" r:id="rId5" imgW="1384300" imgH="647700" progId="Equation.3">
              <p:embed/>
            </p:oleObj>
          </a:graphicData>
        </a:graphic>
      </p:graphicFrame>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asellaDiTesto 1"/>
          <p:cNvSpPr txBox="1"/>
          <p:nvPr/>
        </p:nvSpPr>
        <p:spPr>
          <a:xfrm>
            <a:off x="285720" y="1071546"/>
            <a:ext cx="8215370" cy="5262979"/>
          </a:xfrm>
          <a:prstGeom prst="rect">
            <a:avLst/>
          </a:prstGeom>
          <a:noFill/>
        </p:spPr>
        <p:txBody>
          <a:bodyPr wrap="square" rtlCol="0">
            <a:spAutoFit/>
          </a:bodyPr>
          <a:lstStyle/>
          <a:p>
            <a:r>
              <a:rPr lang="it-IT" dirty="0" smtClean="0"/>
              <a:t>Quindi:</a:t>
            </a:r>
          </a:p>
          <a:p>
            <a:pPr marL="273050" indent="-273050" algn="just">
              <a:buFont typeface="Arial" pitchFamily="34" charset="0"/>
              <a:buChar char="•"/>
            </a:pPr>
            <a:r>
              <a:rPr lang="it-IT" dirty="0" smtClean="0"/>
              <a:t>L’intervallo di tempo misurato tra due eventi da </a:t>
            </a:r>
            <a:r>
              <a:rPr lang="it-IT" dirty="0" smtClean="0">
                <a:solidFill>
                  <a:srgbClr val="FF0000"/>
                </a:solidFill>
              </a:rPr>
              <a:t>un osservatore che li giudica avvenire nello stesso punto spaziale </a:t>
            </a:r>
            <a:r>
              <a:rPr lang="it-IT" dirty="0" smtClean="0"/>
              <a:t>(</a:t>
            </a:r>
            <a:r>
              <a:rPr lang="it-IT" i="1" dirty="0" smtClean="0"/>
              <a:t>tempo proprio</a:t>
            </a:r>
            <a:r>
              <a:rPr lang="it-IT" dirty="0" smtClean="0"/>
              <a:t>) è minore di quello misurato da un osservatore che giudica i due eventi avvenire in punti distinti dello spazio.</a:t>
            </a:r>
          </a:p>
          <a:p>
            <a:pPr marL="273050" indent="-273050" algn="just">
              <a:buFont typeface="Arial" pitchFamily="34" charset="0"/>
              <a:buChar char="•"/>
            </a:pPr>
            <a:r>
              <a:rPr lang="it-IT" dirty="0" smtClean="0">
                <a:solidFill>
                  <a:srgbClr val="002060"/>
                </a:solidFill>
              </a:rPr>
              <a:t>Il fenomeno è simmetrico</a:t>
            </a:r>
            <a:r>
              <a:rPr lang="it-IT" dirty="0" smtClean="0"/>
              <a:t>, ossia: se S’ giudica due eventi avvenire in uno stesso punto dello spazio, l’intervallo di tempo tra i due eventi che misura è minore di quello misurato da S che vede i due venti avvenire in punti che lui giudica distinti</a:t>
            </a:r>
          </a:p>
          <a:p>
            <a:pPr marL="273050" indent="-273050" algn="just">
              <a:buFont typeface="Arial" pitchFamily="34" charset="0"/>
              <a:buChar char="•"/>
            </a:pPr>
            <a:r>
              <a:rPr lang="it-IT" b="1" dirty="0" smtClean="0">
                <a:solidFill>
                  <a:srgbClr val="0070C0"/>
                </a:solidFill>
              </a:rPr>
              <a:t>L’intervallo di tempo proprio è un invariante </a:t>
            </a:r>
            <a:r>
              <a:rPr lang="it-IT" dirty="0" smtClean="0"/>
              <a:t>cioè se S misura tra due eventi A, B un tempo proprio </a:t>
            </a:r>
            <a:r>
              <a:rPr lang="it-IT" dirty="0" smtClean="0">
                <a:sym typeface="Symbol"/>
              </a:rPr>
              <a:t></a:t>
            </a:r>
            <a:r>
              <a:rPr lang="it-IT" i="1" dirty="0" smtClean="0">
                <a:sym typeface="Symbol"/>
              </a:rPr>
              <a:t>t</a:t>
            </a:r>
            <a:r>
              <a:rPr lang="it-IT" dirty="0" smtClean="0">
                <a:sym typeface="Symbol"/>
              </a:rPr>
              <a:t>, tutti gli altri osservatori misureranno intervalli diversi ma concorderanno sul valore misurato da S</a:t>
            </a:r>
            <a:endParaRPr lang="it-IT" dirty="0" smtClean="0"/>
          </a:p>
          <a:p>
            <a:endParaRPr lang="it-IT"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620688"/>
            <a:ext cx="8229600" cy="1066800"/>
          </a:xfrm>
        </p:spPr>
        <p:txBody>
          <a:bodyPr/>
          <a:lstStyle/>
          <a:p>
            <a:r>
              <a:rPr lang="it-IT" dirty="0" smtClean="0"/>
              <a:t>Orologi che rallentano</a:t>
            </a:r>
            <a:endParaRPr lang="it-IT" dirty="0"/>
          </a:p>
        </p:txBody>
      </p:sp>
      <p:sp>
        <p:nvSpPr>
          <p:cNvPr id="3" name="Segnaposto contenuto 2"/>
          <p:cNvSpPr>
            <a:spLocks noGrp="1"/>
          </p:cNvSpPr>
          <p:nvPr>
            <p:ph idx="1"/>
          </p:nvPr>
        </p:nvSpPr>
        <p:spPr>
          <a:xfrm>
            <a:off x="457200" y="1484784"/>
            <a:ext cx="8229600" cy="5089752"/>
          </a:xfrm>
        </p:spPr>
        <p:txBody>
          <a:bodyPr>
            <a:normAutofit/>
          </a:bodyPr>
          <a:lstStyle/>
          <a:p>
            <a:r>
              <a:rPr lang="it-IT" sz="2400" dirty="0" smtClean="0"/>
              <a:t>In base alla dilatazione dei tempi gli </a:t>
            </a:r>
            <a:r>
              <a:rPr lang="it-IT" sz="2400" dirty="0" smtClean="0">
                <a:solidFill>
                  <a:srgbClr val="FF0000"/>
                </a:solidFill>
              </a:rPr>
              <a:t>orologi in moto </a:t>
            </a:r>
            <a:r>
              <a:rPr lang="it-IT" sz="2400" dirty="0" smtClean="0"/>
              <a:t>“</a:t>
            </a:r>
            <a:r>
              <a:rPr lang="it-IT" sz="2400" dirty="0" smtClean="0">
                <a:solidFill>
                  <a:srgbClr val="FF0000"/>
                </a:solidFill>
              </a:rPr>
              <a:t>rallentano</a:t>
            </a:r>
            <a:r>
              <a:rPr lang="it-IT" sz="2400" dirty="0" smtClean="0"/>
              <a:t> ossia battono il tempo più lentamente, ritardano” – cosa significa?</a:t>
            </a:r>
          </a:p>
          <a:p>
            <a:r>
              <a:rPr lang="it-IT" sz="2400" dirty="0" smtClean="0"/>
              <a:t>Se confronto il ritmo del mio battito cardiaco con il mio orologio (tempo proprio, l’orologio è stazionario nel mio riferimento) giudico che 1 battito = 1 s</a:t>
            </a:r>
          </a:p>
          <a:p>
            <a:r>
              <a:rPr lang="it-IT" sz="2400" dirty="0" smtClean="0"/>
              <a:t>Un osservatore inerziale S’ che mi vede muovere a velocità </a:t>
            </a:r>
            <a:r>
              <a:rPr lang="it-IT" sz="2400" i="1" dirty="0" smtClean="0"/>
              <a:t>u</a:t>
            </a:r>
            <a:r>
              <a:rPr lang="it-IT" sz="2400" dirty="0" smtClean="0"/>
              <a:t>  giudica che tra due battiti successivi, secondo il suo orologio, passa un tempo </a:t>
            </a:r>
            <a:r>
              <a:rPr lang="it-IT" sz="2400" dirty="0" smtClean="0">
                <a:solidFill>
                  <a:srgbClr val="FF0000"/>
                </a:solidFill>
              </a:rPr>
              <a:t>dilatato</a:t>
            </a:r>
            <a:r>
              <a:rPr lang="it-IT" sz="2400" dirty="0" smtClean="0"/>
              <a:t> t’ = 1 </a:t>
            </a:r>
            <a:r>
              <a:rPr lang="it-IT" sz="2400" dirty="0" err="1" smtClean="0"/>
              <a:t>s</a:t>
            </a:r>
            <a:r>
              <a:rPr lang="it-IT" sz="2400" dirty="0" err="1" smtClean="0">
                <a:sym typeface="Symbol"/>
              </a:rPr>
              <a:t>×</a:t>
            </a:r>
            <a:r>
              <a:rPr lang="it-IT" sz="2400" dirty="0" smtClean="0">
                <a:sym typeface="Symbol"/>
              </a:rPr>
              <a:t>, il mio orologio </a:t>
            </a:r>
            <a:r>
              <a:rPr lang="it-IT" sz="2400" dirty="0" smtClean="0">
                <a:solidFill>
                  <a:srgbClr val="FF0000"/>
                </a:solidFill>
                <a:sym typeface="Symbol"/>
              </a:rPr>
              <a:t>rallenta</a:t>
            </a:r>
          </a:p>
          <a:p>
            <a:r>
              <a:rPr lang="it-IT" sz="2400" dirty="0" smtClean="0">
                <a:solidFill>
                  <a:srgbClr val="0070C0"/>
                </a:solidFill>
                <a:sym typeface="Symbol"/>
              </a:rPr>
              <a:t>Come avviene il confronto? </a:t>
            </a:r>
            <a:endParaRPr lang="it-IT" sz="2400" dirty="0">
              <a:solidFill>
                <a:srgbClr val="0070C0"/>
              </a:solidFill>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egnaposto contenuto 2"/>
          <p:cNvSpPr txBox="1">
            <a:spLocks/>
          </p:cNvSpPr>
          <p:nvPr/>
        </p:nvSpPr>
        <p:spPr>
          <a:xfrm>
            <a:off x="467544" y="764704"/>
            <a:ext cx="8229600" cy="2304256"/>
          </a:xfrm>
          <a:prstGeom prst="rect">
            <a:avLst/>
          </a:prstGeom>
        </p:spPr>
        <p:txBody>
          <a:bodyPr>
            <a:normAutofit/>
          </a:bodyPr>
          <a:lstStyle/>
          <a:p>
            <a:pPr marL="365760" marR="0" lvl="0" indent="-256032" algn="l" defTabSz="914400" rtl="0" eaLnBrk="1" fontAlgn="auto" latinLnBrk="0" hangingPunct="1">
              <a:lnSpc>
                <a:spcPct val="100000"/>
              </a:lnSpc>
              <a:spcBef>
                <a:spcPts val="300"/>
              </a:spcBef>
              <a:spcAft>
                <a:spcPts val="0"/>
              </a:spcAft>
              <a:buClr>
                <a:schemeClr val="accent3"/>
              </a:buClr>
              <a:buSzTx/>
              <a:buFont typeface="Georgia"/>
              <a:buChar char="•"/>
              <a:tabLst/>
              <a:defRPr/>
            </a:pPr>
            <a:r>
              <a:rPr kumimoji="0" lang="it-IT" sz="2000" b="0" i="0" u="none" strike="noStrike" kern="1200" cap="none" spc="0" normalizeH="0" baseline="0" noProof="0" dirty="0" smtClean="0">
                <a:ln>
                  <a:noFill/>
                </a:ln>
                <a:solidFill>
                  <a:schemeClr val="tx1"/>
                </a:solidFill>
                <a:effectLst/>
                <a:uLnTx/>
                <a:uFillTx/>
                <a:latin typeface="+mn-lt"/>
                <a:ea typeface="+mn-ea"/>
                <a:cs typeface="+mn-cs"/>
              </a:rPr>
              <a:t>S’ misura i due eventi usando orologi posti in punti diversi (quindi più orologi sincronizzati), S misura i due eventi con lo stesso orologio (posto in O)</a:t>
            </a:r>
          </a:p>
          <a:p>
            <a:pPr marL="365760" marR="0" lvl="0" indent="-256032" algn="l" defTabSz="914400" rtl="0" eaLnBrk="1" fontAlgn="auto" latinLnBrk="0" hangingPunct="1">
              <a:lnSpc>
                <a:spcPct val="100000"/>
              </a:lnSpc>
              <a:spcBef>
                <a:spcPts val="300"/>
              </a:spcBef>
              <a:spcAft>
                <a:spcPts val="0"/>
              </a:spcAft>
              <a:buClr>
                <a:schemeClr val="accent3"/>
              </a:buClr>
              <a:buSzTx/>
              <a:buFont typeface="Georgia"/>
              <a:buChar char="•"/>
              <a:tabLst/>
              <a:defRPr/>
            </a:pPr>
            <a:r>
              <a:rPr lang="it-IT" sz="2000" dirty="0" smtClean="0">
                <a:latin typeface="+mn-lt"/>
              </a:rPr>
              <a:t>Per poter confrontare l’andatura degli orologi in S e S’ occorrono più orologi in S’ e un solo orologio in S: </a:t>
            </a:r>
            <a:r>
              <a:rPr lang="it-IT" sz="2000" dirty="0" smtClean="0">
                <a:solidFill>
                  <a:srgbClr val="FF0000"/>
                </a:solidFill>
                <a:latin typeface="+mn-lt"/>
              </a:rPr>
              <a:t>il processo di misura non è simmetrico</a:t>
            </a:r>
            <a:r>
              <a:rPr lang="it-IT" sz="2000" dirty="0" smtClean="0">
                <a:latin typeface="+mn-lt"/>
              </a:rPr>
              <a:t>! (</a:t>
            </a:r>
            <a:r>
              <a:rPr lang="it-IT" sz="2000" dirty="0" smtClean="0">
                <a:solidFill>
                  <a:srgbClr val="00B050"/>
                </a:solidFill>
                <a:latin typeface="+mn-lt"/>
              </a:rPr>
              <a:t>mentre lo è il fenomeno</a:t>
            </a:r>
            <a:r>
              <a:rPr lang="it-IT" sz="2000" dirty="0" smtClean="0">
                <a:latin typeface="+mn-lt"/>
              </a:rPr>
              <a:t>)</a:t>
            </a:r>
            <a:endParaRPr kumimoji="0" lang="it-IT" sz="2000" b="0" i="0" u="none" strike="noStrike" kern="1200" cap="none" spc="0" normalizeH="0" baseline="0" noProof="0" dirty="0">
              <a:ln>
                <a:noFill/>
              </a:ln>
              <a:solidFill>
                <a:srgbClr val="0070C0"/>
              </a:solidFill>
              <a:effectLst/>
              <a:uLnTx/>
              <a:uFillTx/>
              <a:latin typeface="+mn-lt"/>
              <a:ea typeface="+mn-ea"/>
              <a:cs typeface="+mn-cs"/>
            </a:endParaRPr>
          </a:p>
        </p:txBody>
      </p:sp>
      <p:grpSp>
        <p:nvGrpSpPr>
          <p:cNvPr id="62" name="Gruppo 61"/>
          <p:cNvGrpSpPr/>
          <p:nvPr/>
        </p:nvGrpSpPr>
        <p:grpSpPr>
          <a:xfrm>
            <a:off x="1043608" y="2852936"/>
            <a:ext cx="2503404" cy="1872208"/>
            <a:chOff x="1043608" y="2852936"/>
            <a:chExt cx="2503404" cy="1872208"/>
          </a:xfrm>
        </p:grpSpPr>
        <p:cxnSp>
          <p:nvCxnSpPr>
            <p:cNvPr id="8" name="Connettore 2 7"/>
            <p:cNvCxnSpPr/>
            <p:nvPr/>
          </p:nvCxnSpPr>
          <p:spPr>
            <a:xfrm rot="5400000" flipH="1" flipV="1">
              <a:off x="548949" y="3636188"/>
              <a:ext cx="1566970" cy="1588"/>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nvGrpSpPr>
            <p:cNvPr id="15" name="Gruppo 14"/>
            <p:cNvGrpSpPr/>
            <p:nvPr/>
          </p:nvGrpSpPr>
          <p:grpSpPr>
            <a:xfrm>
              <a:off x="1332434" y="2852936"/>
              <a:ext cx="2214578" cy="1568093"/>
              <a:chOff x="684362" y="3501008"/>
              <a:chExt cx="2214578" cy="2216165"/>
            </a:xfrm>
          </p:grpSpPr>
          <p:cxnSp>
            <p:nvCxnSpPr>
              <p:cNvPr id="9" name="Connettore 2 8"/>
              <p:cNvCxnSpPr/>
              <p:nvPr/>
            </p:nvCxnSpPr>
            <p:spPr>
              <a:xfrm rot="10800000" flipH="1" flipV="1">
                <a:off x="684362" y="5715585"/>
                <a:ext cx="2214578" cy="1588"/>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 name="CasellaDiTesto 6"/>
              <p:cNvSpPr txBox="1"/>
              <p:nvPr/>
            </p:nvSpPr>
            <p:spPr>
              <a:xfrm>
                <a:off x="827238" y="3501008"/>
                <a:ext cx="428628" cy="307777"/>
              </a:xfrm>
              <a:prstGeom prst="rect">
                <a:avLst/>
              </a:prstGeom>
              <a:noFill/>
            </p:spPr>
            <p:txBody>
              <a:bodyPr wrap="square" rtlCol="0">
                <a:spAutoFit/>
              </a:bodyPr>
              <a:lstStyle/>
              <a:p>
                <a:r>
                  <a:rPr lang="it-IT" sz="1400" b="1" dirty="0" smtClean="0">
                    <a:solidFill>
                      <a:srgbClr val="FF0000"/>
                    </a:solidFill>
                  </a:rPr>
                  <a:t>S</a:t>
                </a:r>
                <a:endParaRPr lang="it-IT" sz="1400" b="1" dirty="0">
                  <a:solidFill>
                    <a:srgbClr val="FF0000"/>
                  </a:solidFill>
                </a:endParaRPr>
              </a:p>
            </p:txBody>
          </p:sp>
        </p:grpSp>
        <p:sp>
          <p:nvSpPr>
            <p:cNvPr id="17" name="Ovale 16"/>
            <p:cNvSpPr/>
            <p:nvPr/>
          </p:nvSpPr>
          <p:spPr>
            <a:xfrm>
              <a:off x="1043608" y="4077072"/>
              <a:ext cx="648072" cy="648072"/>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cxnSp>
          <p:nvCxnSpPr>
            <p:cNvPr id="19" name="Connettore 1 18"/>
            <p:cNvCxnSpPr>
              <a:stCxn id="17" idx="2"/>
              <a:endCxn id="17" idx="6"/>
            </p:cNvCxnSpPr>
            <p:nvPr/>
          </p:nvCxnSpPr>
          <p:spPr>
            <a:xfrm>
              <a:off x="1043608" y="4401108"/>
              <a:ext cx="648072"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21" name="Connettore 1 20"/>
            <p:cNvCxnSpPr>
              <a:stCxn id="17" idx="0"/>
              <a:endCxn id="17" idx="4"/>
            </p:cNvCxnSpPr>
            <p:nvPr/>
          </p:nvCxnSpPr>
          <p:spPr>
            <a:xfrm>
              <a:off x="1367644" y="4077072"/>
              <a:ext cx="0" cy="648072"/>
            </a:xfrm>
            <a:prstGeom prst="line">
              <a:avLst/>
            </a:prstGeom>
          </p:spPr>
          <p:style>
            <a:lnRef idx="1">
              <a:schemeClr val="accent1"/>
            </a:lnRef>
            <a:fillRef idx="0">
              <a:schemeClr val="accent1"/>
            </a:fillRef>
            <a:effectRef idx="0">
              <a:schemeClr val="accent1"/>
            </a:effectRef>
            <a:fontRef idx="minor">
              <a:schemeClr val="tx1"/>
            </a:fontRef>
          </p:style>
        </p:cxnSp>
        <p:cxnSp>
          <p:nvCxnSpPr>
            <p:cNvPr id="23" name="Connettore 1 22"/>
            <p:cNvCxnSpPr>
              <a:stCxn id="17" idx="1"/>
            </p:cNvCxnSpPr>
            <p:nvPr/>
          </p:nvCxnSpPr>
          <p:spPr>
            <a:xfrm>
              <a:off x="1138516" y="4171980"/>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25" name="Connettore 1 24"/>
            <p:cNvCxnSpPr>
              <a:stCxn id="17" idx="3"/>
            </p:cNvCxnSpPr>
            <p:nvPr/>
          </p:nvCxnSpPr>
          <p:spPr>
            <a:xfrm flipV="1">
              <a:off x="1138516" y="4563126"/>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Connettore 1 26"/>
            <p:cNvCxnSpPr>
              <a:stCxn id="17" idx="7"/>
            </p:cNvCxnSpPr>
            <p:nvPr/>
          </p:nvCxnSpPr>
          <p:spPr>
            <a:xfrm flipH="1">
              <a:off x="1529662" y="4171980"/>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29" name="Connettore 1 28"/>
            <p:cNvCxnSpPr>
              <a:stCxn id="17" idx="5"/>
            </p:cNvCxnSpPr>
            <p:nvPr/>
          </p:nvCxnSpPr>
          <p:spPr>
            <a:xfrm flipH="1" flipV="1">
              <a:off x="1529662" y="4563126"/>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31" name="Connettore 2 30"/>
            <p:cNvCxnSpPr>
              <a:endCxn id="17" idx="0"/>
            </p:cNvCxnSpPr>
            <p:nvPr/>
          </p:nvCxnSpPr>
          <p:spPr>
            <a:xfrm flipV="1">
              <a:off x="1367644" y="4077072"/>
              <a:ext cx="0" cy="324036"/>
            </a:xfrm>
            <a:prstGeom prst="straightConnector1">
              <a:avLst/>
            </a:prstGeom>
            <a:ln w="28575">
              <a:solidFill>
                <a:srgbClr val="FF0000"/>
              </a:solidFill>
              <a:tailEnd type="arrow"/>
            </a:ln>
          </p:spPr>
          <p:style>
            <a:lnRef idx="1">
              <a:schemeClr val="accent1"/>
            </a:lnRef>
            <a:fillRef idx="0">
              <a:schemeClr val="accent1"/>
            </a:fillRef>
            <a:effectRef idx="0">
              <a:schemeClr val="accent1"/>
            </a:effectRef>
            <a:fontRef idx="minor">
              <a:schemeClr val="tx1"/>
            </a:fontRef>
          </p:style>
        </p:cxnSp>
      </p:grpSp>
      <p:grpSp>
        <p:nvGrpSpPr>
          <p:cNvPr id="83" name="Gruppo 82"/>
          <p:cNvGrpSpPr/>
          <p:nvPr/>
        </p:nvGrpSpPr>
        <p:grpSpPr>
          <a:xfrm>
            <a:off x="1043608" y="4797152"/>
            <a:ext cx="5544616" cy="1872208"/>
            <a:chOff x="1043608" y="4797152"/>
            <a:chExt cx="5544616" cy="1872208"/>
          </a:xfrm>
        </p:grpSpPr>
        <p:grpSp>
          <p:nvGrpSpPr>
            <p:cNvPr id="60" name="Gruppo 59"/>
            <p:cNvGrpSpPr/>
            <p:nvPr/>
          </p:nvGrpSpPr>
          <p:grpSpPr>
            <a:xfrm>
              <a:off x="1348516" y="4797152"/>
              <a:ext cx="5239708" cy="1568093"/>
              <a:chOff x="1403648" y="4509120"/>
              <a:chExt cx="2215372" cy="1568093"/>
            </a:xfrm>
          </p:grpSpPr>
          <p:cxnSp>
            <p:nvCxnSpPr>
              <p:cNvPr id="47" name="Connettore 2 46"/>
              <p:cNvCxnSpPr/>
              <p:nvPr/>
            </p:nvCxnSpPr>
            <p:spPr>
              <a:xfrm rot="5400000" flipH="1" flipV="1">
                <a:off x="620957" y="5292372"/>
                <a:ext cx="1566970" cy="1588"/>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nvGrpSpPr>
              <p:cNvPr id="48" name="Gruppo 14"/>
              <p:cNvGrpSpPr/>
              <p:nvPr/>
            </p:nvGrpSpPr>
            <p:grpSpPr>
              <a:xfrm>
                <a:off x="1404442" y="4509120"/>
                <a:ext cx="2214578" cy="1568093"/>
                <a:chOff x="684362" y="3501008"/>
                <a:chExt cx="2214578" cy="2216165"/>
              </a:xfrm>
            </p:grpSpPr>
            <p:cxnSp>
              <p:nvCxnSpPr>
                <p:cNvPr id="58" name="Connettore 2 57"/>
                <p:cNvCxnSpPr/>
                <p:nvPr/>
              </p:nvCxnSpPr>
              <p:spPr>
                <a:xfrm rot="10800000" flipH="1" flipV="1">
                  <a:off x="684362" y="5715585"/>
                  <a:ext cx="2214578" cy="1588"/>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59" name="CasellaDiTesto 58"/>
                <p:cNvSpPr txBox="1"/>
                <p:nvPr/>
              </p:nvSpPr>
              <p:spPr>
                <a:xfrm>
                  <a:off x="827238" y="3501008"/>
                  <a:ext cx="428628" cy="434977"/>
                </a:xfrm>
                <a:prstGeom prst="rect">
                  <a:avLst/>
                </a:prstGeom>
                <a:noFill/>
              </p:spPr>
              <p:txBody>
                <a:bodyPr wrap="square" rtlCol="0">
                  <a:spAutoFit/>
                </a:bodyPr>
                <a:lstStyle/>
                <a:p>
                  <a:r>
                    <a:rPr lang="it-IT" sz="1400" b="1" dirty="0" smtClean="0">
                      <a:solidFill>
                        <a:srgbClr val="FF0000"/>
                      </a:solidFill>
                    </a:rPr>
                    <a:t>S’</a:t>
                  </a:r>
                  <a:endParaRPr lang="it-IT" sz="1400" b="1" dirty="0">
                    <a:solidFill>
                      <a:srgbClr val="FF0000"/>
                    </a:solidFill>
                  </a:endParaRPr>
                </a:p>
              </p:txBody>
            </p:sp>
          </p:grpSp>
        </p:grpSp>
        <p:sp>
          <p:nvSpPr>
            <p:cNvPr id="50" name="Ovale 49"/>
            <p:cNvSpPr/>
            <p:nvPr/>
          </p:nvSpPr>
          <p:spPr>
            <a:xfrm>
              <a:off x="4932040" y="6021288"/>
              <a:ext cx="648072" cy="648072"/>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cxnSp>
          <p:nvCxnSpPr>
            <p:cNvPr id="51" name="Connettore 1 50"/>
            <p:cNvCxnSpPr>
              <a:stCxn id="50" idx="2"/>
              <a:endCxn id="50" idx="6"/>
            </p:cNvCxnSpPr>
            <p:nvPr/>
          </p:nvCxnSpPr>
          <p:spPr>
            <a:xfrm>
              <a:off x="4932040" y="6345324"/>
              <a:ext cx="648072"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52" name="Connettore 1 51"/>
            <p:cNvCxnSpPr>
              <a:stCxn id="50" idx="0"/>
              <a:endCxn id="50" idx="4"/>
            </p:cNvCxnSpPr>
            <p:nvPr/>
          </p:nvCxnSpPr>
          <p:spPr>
            <a:xfrm>
              <a:off x="5256076" y="6021288"/>
              <a:ext cx="0" cy="648072"/>
            </a:xfrm>
            <a:prstGeom prst="line">
              <a:avLst/>
            </a:prstGeom>
          </p:spPr>
          <p:style>
            <a:lnRef idx="1">
              <a:schemeClr val="accent1"/>
            </a:lnRef>
            <a:fillRef idx="0">
              <a:schemeClr val="accent1"/>
            </a:fillRef>
            <a:effectRef idx="0">
              <a:schemeClr val="accent1"/>
            </a:effectRef>
            <a:fontRef idx="minor">
              <a:schemeClr val="tx1"/>
            </a:fontRef>
          </p:style>
        </p:cxnSp>
        <p:cxnSp>
          <p:nvCxnSpPr>
            <p:cNvPr id="53" name="Connettore 1 52"/>
            <p:cNvCxnSpPr>
              <a:stCxn id="50" idx="1"/>
            </p:cNvCxnSpPr>
            <p:nvPr/>
          </p:nvCxnSpPr>
          <p:spPr>
            <a:xfrm>
              <a:off x="5026948" y="6116196"/>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54" name="Connettore 1 53"/>
            <p:cNvCxnSpPr>
              <a:stCxn id="50" idx="3"/>
            </p:cNvCxnSpPr>
            <p:nvPr/>
          </p:nvCxnSpPr>
          <p:spPr>
            <a:xfrm flipV="1">
              <a:off x="5026948" y="6507342"/>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55" name="Connettore 1 54"/>
            <p:cNvCxnSpPr>
              <a:stCxn id="50" idx="7"/>
            </p:cNvCxnSpPr>
            <p:nvPr/>
          </p:nvCxnSpPr>
          <p:spPr>
            <a:xfrm flipH="1">
              <a:off x="5418094" y="6116196"/>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56" name="Connettore 1 55"/>
            <p:cNvCxnSpPr>
              <a:stCxn id="50" idx="5"/>
            </p:cNvCxnSpPr>
            <p:nvPr/>
          </p:nvCxnSpPr>
          <p:spPr>
            <a:xfrm flipH="1" flipV="1">
              <a:off x="5418094" y="6507342"/>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57" name="Connettore 2 56"/>
            <p:cNvCxnSpPr/>
            <p:nvPr/>
          </p:nvCxnSpPr>
          <p:spPr>
            <a:xfrm flipV="1">
              <a:off x="5256076" y="6237312"/>
              <a:ext cx="396044" cy="108012"/>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sp>
          <p:nvSpPr>
            <p:cNvPr id="64" name="Ovale 63"/>
            <p:cNvSpPr/>
            <p:nvPr/>
          </p:nvSpPr>
          <p:spPr>
            <a:xfrm>
              <a:off x="1043608" y="6021288"/>
              <a:ext cx="648072" cy="648072"/>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cxnSp>
          <p:nvCxnSpPr>
            <p:cNvPr id="65" name="Connettore 1 64"/>
            <p:cNvCxnSpPr>
              <a:stCxn id="64" idx="2"/>
              <a:endCxn id="64" idx="6"/>
            </p:cNvCxnSpPr>
            <p:nvPr/>
          </p:nvCxnSpPr>
          <p:spPr>
            <a:xfrm>
              <a:off x="1043608" y="6345324"/>
              <a:ext cx="648072"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66" name="Connettore 1 65"/>
            <p:cNvCxnSpPr>
              <a:stCxn id="64" idx="0"/>
              <a:endCxn id="64" idx="4"/>
            </p:cNvCxnSpPr>
            <p:nvPr/>
          </p:nvCxnSpPr>
          <p:spPr>
            <a:xfrm>
              <a:off x="1367644" y="6021288"/>
              <a:ext cx="0" cy="648072"/>
            </a:xfrm>
            <a:prstGeom prst="line">
              <a:avLst/>
            </a:prstGeom>
          </p:spPr>
          <p:style>
            <a:lnRef idx="1">
              <a:schemeClr val="accent1"/>
            </a:lnRef>
            <a:fillRef idx="0">
              <a:schemeClr val="accent1"/>
            </a:fillRef>
            <a:effectRef idx="0">
              <a:schemeClr val="accent1"/>
            </a:effectRef>
            <a:fontRef idx="minor">
              <a:schemeClr val="tx1"/>
            </a:fontRef>
          </p:style>
        </p:cxnSp>
        <p:cxnSp>
          <p:nvCxnSpPr>
            <p:cNvPr id="67" name="Connettore 1 66"/>
            <p:cNvCxnSpPr>
              <a:stCxn id="64" idx="1"/>
            </p:cNvCxnSpPr>
            <p:nvPr/>
          </p:nvCxnSpPr>
          <p:spPr>
            <a:xfrm>
              <a:off x="1138516" y="6116196"/>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68" name="Connettore 1 67"/>
            <p:cNvCxnSpPr>
              <a:stCxn id="64" idx="3"/>
            </p:cNvCxnSpPr>
            <p:nvPr/>
          </p:nvCxnSpPr>
          <p:spPr>
            <a:xfrm flipV="1">
              <a:off x="1138516" y="6507342"/>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69" name="Connettore 1 68"/>
            <p:cNvCxnSpPr>
              <a:stCxn id="64" idx="7"/>
            </p:cNvCxnSpPr>
            <p:nvPr/>
          </p:nvCxnSpPr>
          <p:spPr>
            <a:xfrm flipH="1">
              <a:off x="1529662" y="6116196"/>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70" name="Connettore 1 69"/>
            <p:cNvCxnSpPr>
              <a:stCxn id="64" idx="5"/>
            </p:cNvCxnSpPr>
            <p:nvPr/>
          </p:nvCxnSpPr>
          <p:spPr>
            <a:xfrm flipH="1" flipV="1">
              <a:off x="1529662" y="6507342"/>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71" name="Connettore 2 70"/>
            <p:cNvCxnSpPr>
              <a:endCxn id="64" idx="0"/>
            </p:cNvCxnSpPr>
            <p:nvPr/>
          </p:nvCxnSpPr>
          <p:spPr>
            <a:xfrm flipV="1">
              <a:off x="1367644" y="6021288"/>
              <a:ext cx="0" cy="324036"/>
            </a:xfrm>
            <a:prstGeom prst="straightConnector1">
              <a:avLst/>
            </a:prstGeom>
            <a:ln w="28575">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75" name="Ovale 74"/>
            <p:cNvSpPr/>
            <p:nvPr/>
          </p:nvSpPr>
          <p:spPr>
            <a:xfrm>
              <a:off x="2915816" y="6021288"/>
              <a:ext cx="648072" cy="648072"/>
            </a:xfrm>
            <a:prstGeom prst="ellipse">
              <a:avLst/>
            </a:pr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cxnSp>
          <p:nvCxnSpPr>
            <p:cNvPr id="76" name="Connettore 1 75"/>
            <p:cNvCxnSpPr>
              <a:stCxn id="75" idx="2"/>
              <a:endCxn id="75" idx="6"/>
            </p:cNvCxnSpPr>
            <p:nvPr/>
          </p:nvCxnSpPr>
          <p:spPr>
            <a:xfrm>
              <a:off x="2915816" y="6345324"/>
              <a:ext cx="648072"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77" name="Connettore 1 76"/>
            <p:cNvCxnSpPr>
              <a:stCxn id="75" idx="0"/>
              <a:endCxn id="75" idx="4"/>
            </p:cNvCxnSpPr>
            <p:nvPr/>
          </p:nvCxnSpPr>
          <p:spPr>
            <a:xfrm>
              <a:off x="3239852" y="6021288"/>
              <a:ext cx="0" cy="648072"/>
            </a:xfrm>
            <a:prstGeom prst="line">
              <a:avLst/>
            </a:prstGeom>
          </p:spPr>
          <p:style>
            <a:lnRef idx="1">
              <a:schemeClr val="accent1"/>
            </a:lnRef>
            <a:fillRef idx="0">
              <a:schemeClr val="accent1"/>
            </a:fillRef>
            <a:effectRef idx="0">
              <a:schemeClr val="accent1"/>
            </a:effectRef>
            <a:fontRef idx="minor">
              <a:schemeClr val="tx1"/>
            </a:fontRef>
          </p:style>
        </p:cxnSp>
        <p:cxnSp>
          <p:nvCxnSpPr>
            <p:cNvPr id="78" name="Connettore 1 77"/>
            <p:cNvCxnSpPr>
              <a:stCxn id="75" idx="1"/>
            </p:cNvCxnSpPr>
            <p:nvPr/>
          </p:nvCxnSpPr>
          <p:spPr>
            <a:xfrm>
              <a:off x="3010724" y="6116196"/>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79" name="Connettore 1 78"/>
            <p:cNvCxnSpPr>
              <a:stCxn id="75" idx="3"/>
            </p:cNvCxnSpPr>
            <p:nvPr/>
          </p:nvCxnSpPr>
          <p:spPr>
            <a:xfrm flipV="1">
              <a:off x="3010724" y="6507342"/>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80" name="Connettore 1 79"/>
            <p:cNvCxnSpPr>
              <a:stCxn id="75" idx="7"/>
            </p:cNvCxnSpPr>
            <p:nvPr/>
          </p:nvCxnSpPr>
          <p:spPr>
            <a:xfrm flipH="1">
              <a:off x="3401870" y="6116196"/>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81" name="Connettore 1 80"/>
            <p:cNvCxnSpPr>
              <a:stCxn id="75" idx="5"/>
            </p:cNvCxnSpPr>
            <p:nvPr/>
          </p:nvCxnSpPr>
          <p:spPr>
            <a:xfrm flipH="1" flipV="1">
              <a:off x="3401870" y="6507342"/>
              <a:ext cx="67110" cy="67110"/>
            </a:xfrm>
            <a:prstGeom prst="line">
              <a:avLst/>
            </a:prstGeom>
          </p:spPr>
          <p:style>
            <a:lnRef idx="1">
              <a:schemeClr val="accent1"/>
            </a:lnRef>
            <a:fillRef idx="0">
              <a:schemeClr val="accent1"/>
            </a:fillRef>
            <a:effectRef idx="0">
              <a:schemeClr val="accent1"/>
            </a:effectRef>
            <a:fontRef idx="minor">
              <a:schemeClr val="tx1"/>
            </a:fontRef>
          </p:style>
        </p:cxnSp>
        <p:cxnSp>
          <p:nvCxnSpPr>
            <p:cNvPr id="82" name="Connettore 2 81"/>
            <p:cNvCxnSpPr>
              <a:endCxn id="75" idx="7"/>
            </p:cNvCxnSpPr>
            <p:nvPr/>
          </p:nvCxnSpPr>
          <p:spPr>
            <a:xfrm flipV="1">
              <a:off x="3239852" y="6116196"/>
              <a:ext cx="229128" cy="229128"/>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grpSp>
      <p:grpSp>
        <p:nvGrpSpPr>
          <p:cNvPr id="36" name="Gruppo 35"/>
          <p:cNvGrpSpPr/>
          <p:nvPr/>
        </p:nvGrpSpPr>
        <p:grpSpPr>
          <a:xfrm>
            <a:off x="4932040" y="4077072"/>
            <a:ext cx="648072" cy="648072"/>
            <a:chOff x="1043608" y="4725144"/>
            <a:chExt cx="648072" cy="648072"/>
          </a:xfrm>
          <a:solidFill>
            <a:schemeClr val="bg2"/>
          </a:solidFill>
        </p:grpSpPr>
        <p:sp>
          <p:nvSpPr>
            <p:cNvPr id="37" name="Ovale 36"/>
            <p:cNvSpPr/>
            <p:nvPr/>
          </p:nvSpPr>
          <p:spPr>
            <a:xfrm>
              <a:off x="1043608" y="4725144"/>
              <a:ext cx="648072" cy="648072"/>
            </a:xfrm>
            <a:prstGeom prst="ellipse">
              <a:avLst/>
            </a:prstGeom>
            <a:grp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cxnSp>
          <p:nvCxnSpPr>
            <p:cNvPr id="38" name="Connettore 1 37"/>
            <p:cNvCxnSpPr>
              <a:stCxn id="37" idx="2"/>
              <a:endCxn id="37" idx="6"/>
            </p:cNvCxnSpPr>
            <p:nvPr/>
          </p:nvCxnSpPr>
          <p:spPr>
            <a:xfrm>
              <a:off x="1043608" y="5049180"/>
              <a:ext cx="648072" cy="0"/>
            </a:xfrm>
            <a:prstGeom prst="line">
              <a:avLst/>
            </a:prstGeom>
            <a:grpFill/>
          </p:spPr>
          <p:style>
            <a:lnRef idx="1">
              <a:schemeClr val="accent1"/>
            </a:lnRef>
            <a:fillRef idx="0">
              <a:schemeClr val="accent1"/>
            </a:fillRef>
            <a:effectRef idx="0">
              <a:schemeClr val="accent1"/>
            </a:effectRef>
            <a:fontRef idx="minor">
              <a:schemeClr val="tx1"/>
            </a:fontRef>
          </p:style>
        </p:cxnSp>
        <p:cxnSp>
          <p:nvCxnSpPr>
            <p:cNvPr id="39" name="Connettore 1 38"/>
            <p:cNvCxnSpPr>
              <a:stCxn id="37" idx="0"/>
              <a:endCxn id="37" idx="4"/>
            </p:cNvCxnSpPr>
            <p:nvPr/>
          </p:nvCxnSpPr>
          <p:spPr>
            <a:xfrm>
              <a:off x="1367644" y="4725144"/>
              <a:ext cx="0" cy="648072"/>
            </a:xfrm>
            <a:prstGeom prst="line">
              <a:avLst/>
            </a:prstGeom>
            <a:grpFill/>
          </p:spPr>
          <p:style>
            <a:lnRef idx="1">
              <a:schemeClr val="accent1"/>
            </a:lnRef>
            <a:fillRef idx="0">
              <a:schemeClr val="accent1"/>
            </a:fillRef>
            <a:effectRef idx="0">
              <a:schemeClr val="accent1"/>
            </a:effectRef>
            <a:fontRef idx="minor">
              <a:schemeClr val="tx1"/>
            </a:fontRef>
          </p:style>
        </p:cxnSp>
        <p:cxnSp>
          <p:nvCxnSpPr>
            <p:cNvPr id="40" name="Connettore 1 39"/>
            <p:cNvCxnSpPr>
              <a:stCxn id="37" idx="1"/>
            </p:cNvCxnSpPr>
            <p:nvPr/>
          </p:nvCxnSpPr>
          <p:spPr>
            <a:xfrm>
              <a:off x="1138516" y="4820052"/>
              <a:ext cx="67110" cy="67110"/>
            </a:xfrm>
            <a:prstGeom prst="line">
              <a:avLst/>
            </a:prstGeom>
            <a:grpFill/>
          </p:spPr>
          <p:style>
            <a:lnRef idx="1">
              <a:schemeClr val="accent1"/>
            </a:lnRef>
            <a:fillRef idx="0">
              <a:schemeClr val="accent1"/>
            </a:fillRef>
            <a:effectRef idx="0">
              <a:schemeClr val="accent1"/>
            </a:effectRef>
            <a:fontRef idx="minor">
              <a:schemeClr val="tx1"/>
            </a:fontRef>
          </p:style>
        </p:cxnSp>
        <p:cxnSp>
          <p:nvCxnSpPr>
            <p:cNvPr id="41" name="Connettore 1 40"/>
            <p:cNvCxnSpPr>
              <a:stCxn id="37" idx="3"/>
            </p:cNvCxnSpPr>
            <p:nvPr/>
          </p:nvCxnSpPr>
          <p:spPr>
            <a:xfrm flipV="1">
              <a:off x="1138516" y="5211198"/>
              <a:ext cx="67110" cy="67110"/>
            </a:xfrm>
            <a:prstGeom prst="line">
              <a:avLst/>
            </a:prstGeom>
            <a:grpFill/>
          </p:spPr>
          <p:style>
            <a:lnRef idx="1">
              <a:schemeClr val="accent1"/>
            </a:lnRef>
            <a:fillRef idx="0">
              <a:schemeClr val="accent1"/>
            </a:fillRef>
            <a:effectRef idx="0">
              <a:schemeClr val="accent1"/>
            </a:effectRef>
            <a:fontRef idx="minor">
              <a:schemeClr val="tx1"/>
            </a:fontRef>
          </p:style>
        </p:cxnSp>
        <p:cxnSp>
          <p:nvCxnSpPr>
            <p:cNvPr id="42" name="Connettore 1 41"/>
            <p:cNvCxnSpPr>
              <a:stCxn id="37" idx="7"/>
            </p:cNvCxnSpPr>
            <p:nvPr/>
          </p:nvCxnSpPr>
          <p:spPr>
            <a:xfrm flipH="1">
              <a:off x="1529662" y="4820052"/>
              <a:ext cx="67110" cy="67110"/>
            </a:xfrm>
            <a:prstGeom prst="line">
              <a:avLst/>
            </a:prstGeom>
            <a:grpFill/>
          </p:spPr>
          <p:style>
            <a:lnRef idx="1">
              <a:schemeClr val="accent1"/>
            </a:lnRef>
            <a:fillRef idx="0">
              <a:schemeClr val="accent1"/>
            </a:fillRef>
            <a:effectRef idx="0">
              <a:schemeClr val="accent1"/>
            </a:effectRef>
            <a:fontRef idx="minor">
              <a:schemeClr val="tx1"/>
            </a:fontRef>
          </p:style>
        </p:cxnSp>
        <p:cxnSp>
          <p:nvCxnSpPr>
            <p:cNvPr id="43" name="Connettore 1 42"/>
            <p:cNvCxnSpPr>
              <a:stCxn id="37" idx="5"/>
            </p:cNvCxnSpPr>
            <p:nvPr/>
          </p:nvCxnSpPr>
          <p:spPr>
            <a:xfrm flipH="1" flipV="1">
              <a:off x="1529662" y="5211198"/>
              <a:ext cx="67110" cy="67110"/>
            </a:xfrm>
            <a:prstGeom prst="line">
              <a:avLst/>
            </a:prstGeom>
            <a:grpFill/>
          </p:spPr>
          <p:style>
            <a:lnRef idx="1">
              <a:schemeClr val="accent1"/>
            </a:lnRef>
            <a:fillRef idx="0">
              <a:schemeClr val="accent1"/>
            </a:fillRef>
            <a:effectRef idx="0">
              <a:schemeClr val="accent1"/>
            </a:effectRef>
            <a:fontRef idx="minor">
              <a:schemeClr val="tx1"/>
            </a:fontRef>
          </p:style>
        </p:cxnSp>
        <p:cxnSp>
          <p:nvCxnSpPr>
            <p:cNvPr id="44" name="Connettore 2 43"/>
            <p:cNvCxnSpPr>
              <a:endCxn id="37" idx="7"/>
            </p:cNvCxnSpPr>
            <p:nvPr/>
          </p:nvCxnSpPr>
          <p:spPr>
            <a:xfrm flipV="1">
              <a:off x="1367644" y="4820052"/>
              <a:ext cx="229128" cy="229128"/>
            </a:xfrm>
            <a:prstGeom prst="straightConnector1">
              <a:avLst/>
            </a:prstGeom>
            <a:grpFill/>
            <a:ln w="28575">
              <a:solidFill>
                <a:srgbClr val="FF0000"/>
              </a:solidFill>
              <a:tailEnd type="arrow"/>
            </a:ln>
          </p:spPr>
          <p:style>
            <a:lnRef idx="1">
              <a:schemeClr val="accent1"/>
            </a:lnRef>
            <a:fillRef idx="0">
              <a:schemeClr val="accent1"/>
            </a:fillRef>
            <a:effectRef idx="0">
              <a:schemeClr val="accent1"/>
            </a:effectRef>
            <a:fontRef idx="minor">
              <a:schemeClr val="tx1"/>
            </a:fontRef>
          </p:style>
        </p:cxnSp>
      </p:gr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3" presetClass="path" presetSubtype="0" accel="50000" decel="50000" fill="hold" nodeType="clickEffect">
                                  <p:stCondLst>
                                    <p:cond delay="0"/>
                                  </p:stCondLst>
                                  <p:childTnLst>
                                    <p:animMotion origin="layout" path="M 1.94444E-6 -4.81481E-6 L 0.43021 0.00024 " pathEditMode="relative" rAng="0" ptsTypes="AA">
                                      <p:cBhvr>
                                        <p:cTn id="6" dur="2000" fill="hold"/>
                                        <p:tgtEl>
                                          <p:spTgt spid="62"/>
                                        </p:tgtEl>
                                        <p:attrNameLst>
                                          <p:attrName>ppt_x</p:attrName>
                                          <p:attrName>ppt_y</p:attrName>
                                        </p:attrNameLst>
                                      </p:cBhvr>
                                      <p:rCtr x="215" y="0"/>
                                    </p:animMotion>
                                  </p:childTnLst>
                                </p:cTn>
                              </p:par>
                            </p:childTnLst>
                          </p:cTn>
                        </p:par>
                        <p:par>
                          <p:cTn id="7" fill="hold">
                            <p:stCondLst>
                              <p:cond delay="2000"/>
                            </p:stCondLst>
                            <p:childTnLst>
                              <p:par>
                                <p:cTn id="8" presetID="18" presetClass="entr" presetSubtype="12" fill="hold" nodeType="afterEffect">
                                  <p:stCondLst>
                                    <p:cond delay="0"/>
                                  </p:stCondLst>
                                  <p:childTnLst>
                                    <p:set>
                                      <p:cBhvr>
                                        <p:cTn id="9" dur="1" fill="hold">
                                          <p:stCondLst>
                                            <p:cond delay="0"/>
                                          </p:stCondLst>
                                        </p:cTn>
                                        <p:tgtEl>
                                          <p:spTgt spid="36"/>
                                        </p:tgtEl>
                                        <p:attrNameLst>
                                          <p:attrName>style.visibility</p:attrName>
                                        </p:attrNameLst>
                                      </p:cBhvr>
                                      <p:to>
                                        <p:strVal val="visible"/>
                                      </p:to>
                                    </p:set>
                                    <p:animEffect transition="in" filter="strips(downLeft)">
                                      <p:cBhvr>
                                        <p:cTn id="10" dur="500"/>
                                        <p:tgtEl>
                                          <p:spTgt spid="36"/>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Punti cruciali</a:t>
            </a:r>
            <a:endParaRPr lang="it-IT" dirty="0"/>
          </a:p>
        </p:txBody>
      </p:sp>
      <p:sp>
        <p:nvSpPr>
          <p:cNvPr id="3" name="Segnaposto contenuto 2"/>
          <p:cNvSpPr>
            <a:spLocks noGrp="1"/>
          </p:cNvSpPr>
          <p:nvPr>
            <p:ph idx="1"/>
          </p:nvPr>
        </p:nvSpPr>
        <p:spPr/>
        <p:txBody>
          <a:bodyPr>
            <a:normAutofit fontScale="92500"/>
          </a:bodyPr>
          <a:lstStyle/>
          <a:p>
            <a:r>
              <a:rPr lang="it-IT" dirty="0" smtClean="0"/>
              <a:t>La legge della dilatazione si può usare </a:t>
            </a:r>
            <a:r>
              <a:rPr lang="it-IT" b="1" dirty="0" smtClean="0"/>
              <a:t>solo se </a:t>
            </a:r>
            <a:r>
              <a:rPr lang="it-IT" dirty="0" smtClean="0">
                <a:solidFill>
                  <a:srgbClr val="FF0000"/>
                </a:solidFill>
              </a:rPr>
              <a:t>uno dei due sistemi di riferimento misura un </a:t>
            </a:r>
            <a:r>
              <a:rPr lang="it-IT" i="1" dirty="0" smtClean="0">
                <a:solidFill>
                  <a:srgbClr val="FF0000"/>
                </a:solidFill>
              </a:rPr>
              <a:t>tempo proprio</a:t>
            </a:r>
          </a:p>
          <a:p>
            <a:r>
              <a:rPr lang="it-IT" dirty="0" smtClean="0"/>
              <a:t>È </a:t>
            </a:r>
            <a:r>
              <a:rPr lang="it-IT" b="1" dirty="0" smtClean="0"/>
              <a:t>fondamentale</a:t>
            </a:r>
            <a:r>
              <a:rPr lang="it-IT" dirty="0" smtClean="0"/>
              <a:t> che gli studenti imparino a </a:t>
            </a:r>
            <a:r>
              <a:rPr lang="it-IT" dirty="0" smtClean="0">
                <a:solidFill>
                  <a:srgbClr val="0070C0"/>
                </a:solidFill>
              </a:rPr>
              <a:t>riconoscere quale osservatore misura il tempo proprio </a:t>
            </a:r>
            <a:r>
              <a:rPr lang="it-IT" dirty="0" smtClean="0"/>
              <a:t>e quale no (vedi esercizi di esempio) in tal senso è utile suggerire agli studenti di immedesimarsi negli osservatori e sottolineare che ogni osservatore è solidale col proprio sistema di riferimento (per lui è il resto che si muove)</a:t>
            </a:r>
            <a:endParaRPr lang="it-IT"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La formulazione di Einstein</a:t>
            </a:r>
            <a:endParaRPr lang="it-IT" dirty="0"/>
          </a:p>
        </p:txBody>
      </p:sp>
      <p:sp>
        <p:nvSpPr>
          <p:cNvPr id="3" name="Segnaposto contenuto 2"/>
          <p:cNvSpPr>
            <a:spLocks noGrp="1"/>
          </p:cNvSpPr>
          <p:nvPr>
            <p:ph idx="1"/>
          </p:nvPr>
        </p:nvSpPr>
        <p:spPr>
          <a:xfrm>
            <a:off x="457200" y="2249424"/>
            <a:ext cx="8229600" cy="4131904"/>
          </a:xfrm>
        </p:spPr>
        <p:txBody>
          <a:bodyPr>
            <a:normAutofit fontScale="92500"/>
          </a:bodyPr>
          <a:lstStyle/>
          <a:p>
            <a:pPr marL="624078" indent="-514350">
              <a:buFont typeface="+mj-lt"/>
              <a:buAutoNum type="arabicPeriod"/>
            </a:pPr>
            <a:r>
              <a:rPr lang="it-IT" dirty="0" smtClean="0"/>
              <a:t>Le leggi secondo le quali evolvono gli stati dei sistemi fisici sono indipendenti dal fatto che questi cambiamenti vengano riferiti all’uno, piuttosto che all’altro, di due sistemi di coordinate in moto relativo traslatorio uniforme. </a:t>
            </a:r>
          </a:p>
          <a:p>
            <a:pPr marL="624078" indent="-514350">
              <a:buFont typeface="+mj-lt"/>
              <a:buAutoNum type="arabicPeriod"/>
            </a:pPr>
            <a:r>
              <a:rPr lang="it-IT" dirty="0" smtClean="0"/>
              <a:t>Ogni raggio di luce si muove nel sistema di coordinate “stazionario” con la velocità fissa </a:t>
            </a:r>
            <a:r>
              <a:rPr lang="it-IT" i="1" dirty="0" smtClean="0"/>
              <a:t>c</a:t>
            </a:r>
            <a:r>
              <a:rPr lang="it-IT" dirty="0" smtClean="0"/>
              <a:t> , indipendentemente dal fatto che questo raggio di luce sia emesso da un corpo a riposo o in moto. </a:t>
            </a:r>
            <a:endParaRPr lang="it-IT"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olo 3"/>
          <p:cNvSpPr>
            <a:spLocks noGrp="1"/>
          </p:cNvSpPr>
          <p:nvPr>
            <p:ph type="title"/>
          </p:nvPr>
        </p:nvSpPr>
        <p:spPr>
          <a:xfrm>
            <a:off x="827584" y="1484784"/>
            <a:ext cx="7772400" cy="1362075"/>
          </a:xfrm>
        </p:spPr>
        <p:txBody>
          <a:bodyPr/>
          <a:lstStyle/>
          <a:p>
            <a:pPr algn="ctr"/>
            <a:r>
              <a:rPr lang="it-IT" dirty="0" smtClean="0"/>
              <a:t>Passiamo a qualche esempio ed esercizio</a:t>
            </a:r>
            <a:endParaRPr lang="it-IT" dirty="0"/>
          </a:p>
        </p:txBody>
      </p:sp>
      <p:sp>
        <p:nvSpPr>
          <p:cNvPr id="5" name="Segnaposto testo 4"/>
          <p:cNvSpPr>
            <a:spLocks noGrp="1"/>
          </p:cNvSpPr>
          <p:nvPr>
            <p:ph type="body" idx="1"/>
          </p:nvPr>
        </p:nvSpPr>
        <p:spPr>
          <a:xfrm>
            <a:off x="722313" y="2924944"/>
            <a:ext cx="7772400" cy="3528392"/>
          </a:xfrm>
        </p:spPr>
        <p:txBody>
          <a:bodyPr>
            <a:normAutofit/>
          </a:bodyPr>
          <a:lstStyle/>
          <a:p>
            <a:r>
              <a:rPr lang="it-IT" dirty="0" smtClean="0">
                <a:latin typeface="Times New Roman" pitchFamily="18" charset="0"/>
                <a:cs typeface="Times New Roman" pitchFamily="18" charset="0"/>
              </a:rPr>
              <a:t>L’astronave </a:t>
            </a:r>
            <a:r>
              <a:rPr lang="it-IT" dirty="0" err="1" smtClean="0">
                <a:latin typeface="Times New Roman" pitchFamily="18" charset="0"/>
                <a:cs typeface="Times New Roman" pitchFamily="18" charset="0"/>
              </a:rPr>
              <a:t>Enterprise</a:t>
            </a:r>
            <a:r>
              <a:rPr lang="it-IT" dirty="0" smtClean="0">
                <a:latin typeface="Times New Roman" pitchFamily="18" charset="0"/>
                <a:cs typeface="Times New Roman" pitchFamily="18" charset="0"/>
              </a:rPr>
              <a:t> transita davanti ad una boa spaziale con velocità relativa </a:t>
            </a:r>
            <a:r>
              <a:rPr lang="it-IT" i="1" dirty="0" smtClean="0">
                <a:latin typeface="Times New Roman" pitchFamily="18" charset="0"/>
                <a:cs typeface="Times New Roman" pitchFamily="18" charset="0"/>
              </a:rPr>
              <a:t>v. </a:t>
            </a:r>
            <a:r>
              <a:rPr lang="it-IT" dirty="0" smtClean="0">
                <a:latin typeface="Times New Roman" pitchFamily="18" charset="0"/>
                <a:cs typeface="Times New Roman" pitchFamily="18" charset="0"/>
              </a:rPr>
              <a:t>Secondo il navigatore Sulu il passaggio della boa dura 1,606 µs mentre per il computer sulla boa il transito dell’</a:t>
            </a:r>
            <a:r>
              <a:rPr lang="it-IT" dirty="0" err="1" smtClean="0">
                <a:latin typeface="Times New Roman" pitchFamily="18" charset="0"/>
                <a:cs typeface="Times New Roman" pitchFamily="18" charset="0"/>
              </a:rPr>
              <a:t>Enterprise</a:t>
            </a:r>
            <a:r>
              <a:rPr lang="it-IT" dirty="0" smtClean="0">
                <a:latin typeface="Times New Roman" pitchFamily="18" charset="0"/>
                <a:cs typeface="Times New Roman" pitchFamily="18" charset="0"/>
              </a:rPr>
              <a:t> dura 1,284 µs.</a:t>
            </a:r>
          </a:p>
          <a:p>
            <a:pPr>
              <a:buFont typeface="Arial" pitchFamily="34" charset="0"/>
              <a:buChar char="•"/>
            </a:pPr>
            <a:r>
              <a:rPr lang="it-IT" dirty="0" smtClean="0">
                <a:latin typeface="Times New Roman" pitchFamily="18" charset="0"/>
                <a:cs typeface="Times New Roman" pitchFamily="18" charset="0"/>
              </a:rPr>
              <a:t>Quanto vale la velocità relativa dell’</a:t>
            </a:r>
            <a:r>
              <a:rPr lang="it-IT" dirty="0" err="1" smtClean="0">
                <a:latin typeface="Times New Roman" pitchFamily="18" charset="0"/>
                <a:cs typeface="Times New Roman" pitchFamily="18" charset="0"/>
              </a:rPr>
              <a:t>Enterprise</a:t>
            </a:r>
            <a:r>
              <a:rPr lang="it-IT" dirty="0" smtClean="0">
                <a:latin typeface="Times New Roman" pitchFamily="18" charset="0"/>
                <a:cs typeface="Times New Roman" pitchFamily="18" charset="0"/>
              </a:rPr>
              <a:t> rispetto alla boa?</a:t>
            </a:r>
          </a:p>
          <a:p>
            <a:pPr>
              <a:buFont typeface="Arial" pitchFamily="34" charset="0"/>
              <a:buChar char="•"/>
            </a:pPr>
            <a:r>
              <a:rPr lang="it-IT" dirty="0" smtClean="0">
                <a:latin typeface="Times New Roman" pitchFamily="18" charset="0"/>
                <a:cs typeface="Times New Roman" pitchFamily="18" charset="0"/>
              </a:rPr>
              <a:t>È possibile risalire dai dati forniti alla lunghezza dell’Enterprise riportata nelle specifiche della Flotta Stellare?</a:t>
            </a:r>
          </a:p>
          <a:p>
            <a:pPr>
              <a:buFont typeface="Arial" pitchFamily="34" charset="0"/>
              <a:buChar char="•"/>
            </a:pPr>
            <a:r>
              <a:rPr lang="it-IT" dirty="0" smtClean="0">
                <a:latin typeface="Times New Roman" pitchFamily="18" charset="0"/>
                <a:cs typeface="Times New Roman" pitchFamily="18" charset="0"/>
              </a:rPr>
              <a:t>È possibile ricavare dai dati la lunghezza dell’Enterprise «secondo la boa»?</a:t>
            </a:r>
            <a:endParaRPr lang="it-IT"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olo 3"/>
          <p:cNvSpPr>
            <a:spLocks noGrp="1"/>
          </p:cNvSpPr>
          <p:nvPr>
            <p:ph type="title"/>
          </p:nvPr>
        </p:nvSpPr>
        <p:spPr>
          <a:xfrm>
            <a:off x="755576" y="692696"/>
            <a:ext cx="7772400" cy="1362075"/>
          </a:xfrm>
        </p:spPr>
        <p:txBody>
          <a:bodyPr/>
          <a:lstStyle/>
          <a:p>
            <a:pPr algn="ctr"/>
            <a:r>
              <a:rPr lang="it-IT" dirty="0" smtClean="0"/>
              <a:t>Un altro esercizio, un po’ più complesso</a:t>
            </a:r>
            <a:endParaRPr lang="it-IT" dirty="0"/>
          </a:p>
        </p:txBody>
      </p:sp>
      <p:sp>
        <p:nvSpPr>
          <p:cNvPr id="5" name="Segnaposto testo 4"/>
          <p:cNvSpPr>
            <a:spLocks noGrp="1"/>
          </p:cNvSpPr>
          <p:nvPr>
            <p:ph type="body" idx="1"/>
          </p:nvPr>
        </p:nvSpPr>
        <p:spPr>
          <a:xfrm>
            <a:off x="755576" y="2204864"/>
            <a:ext cx="7772400" cy="3528392"/>
          </a:xfrm>
        </p:spPr>
        <p:txBody>
          <a:bodyPr>
            <a:normAutofit/>
          </a:bodyPr>
          <a:lstStyle/>
          <a:p>
            <a:pPr algn="just"/>
            <a:r>
              <a:rPr lang="it-IT" dirty="0" smtClean="0">
                <a:latin typeface="Times New Roman" pitchFamily="18" charset="0"/>
                <a:cs typeface="Times New Roman" pitchFamily="18" charset="0"/>
              </a:rPr>
              <a:t>L’astronave </a:t>
            </a:r>
            <a:r>
              <a:rPr lang="it-IT" dirty="0" err="1" smtClean="0">
                <a:latin typeface="Times New Roman" pitchFamily="18" charset="0"/>
                <a:cs typeface="Times New Roman" pitchFamily="18" charset="0"/>
              </a:rPr>
              <a:t>Enterprise</a:t>
            </a:r>
            <a:r>
              <a:rPr lang="it-IT" dirty="0" smtClean="0">
                <a:latin typeface="Times New Roman" pitchFamily="18" charset="0"/>
                <a:cs typeface="Times New Roman" pitchFamily="18" charset="0"/>
              </a:rPr>
              <a:t> sta sperimentando nuovo cannone a particelle che “spara” particelle ad una velocità di 0,95</a:t>
            </a:r>
            <a:r>
              <a:rPr lang="it-IT" i="1" dirty="0" smtClean="0">
                <a:latin typeface="Times New Roman" pitchFamily="18" charset="0"/>
                <a:cs typeface="Times New Roman" pitchFamily="18" charset="0"/>
              </a:rPr>
              <a:t>c</a:t>
            </a:r>
            <a:r>
              <a:rPr lang="it-IT" dirty="0" smtClean="0">
                <a:latin typeface="Times New Roman" pitchFamily="18" charset="0"/>
                <a:cs typeface="Times New Roman" pitchFamily="18" charset="0"/>
              </a:rPr>
              <a:t> (rispetto all’astronave). Nel test viene posizionato un bersaglio che appare fermo a 5000 km dall’</a:t>
            </a:r>
            <a:r>
              <a:rPr lang="it-IT" dirty="0" err="1" smtClean="0">
                <a:latin typeface="Times New Roman" pitchFamily="18" charset="0"/>
                <a:cs typeface="Times New Roman" pitchFamily="18" charset="0"/>
              </a:rPr>
              <a:t>Enterprise</a:t>
            </a:r>
            <a:r>
              <a:rPr lang="it-IT" dirty="0" smtClean="0">
                <a:latin typeface="Times New Roman" pitchFamily="18" charset="0"/>
                <a:cs typeface="Times New Roman" pitchFamily="18" charset="0"/>
              </a:rPr>
              <a:t>. L’</a:t>
            </a:r>
            <a:r>
              <a:rPr lang="it-IT" dirty="0" err="1" smtClean="0">
                <a:latin typeface="Times New Roman" pitchFamily="18" charset="0"/>
                <a:cs typeface="Times New Roman" pitchFamily="18" charset="0"/>
              </a:rPr>
              <a:t>Enterprise</a:t>
            </a:r>
            <a:r>
              <a:rPr lang="it-IT" dirty="0" smtClean="0">
                <a:latin typeface="Times New Roman" pitchFamily="18" charset="0"/>
                <a:cs typeface="Times New Roman" pitchFamily="18" charset="0"/>
              </a:rPr>
              <a:t> spara un colpo che colpisce il bersaglio. Nell’istante in cui viene sparato il colpo, accanto all’</a:t>
            </a:r>
            <a:r>
              <a:rPr lang="it-IT" dirty="0" err="1" smtClean="0">
                <a:latin typeface="Times New Roman" pitchFamily="18" charset="0"/>
                <a:cs typeface="Times New Roman" pitchFamily="18" charset="0"/>
              </a:rPr>
              <a:t>Enterprise</a:t>
            </a:r>
            <a:r>
              <a:rPr lang="it-IT" dirty="0" smtClean="0">
                <a:latin typeface="Times New Roman" pitchFamily="18" charset="0"/>
                <a:cs typeface="Times New Roman" pitchFamily="18" charset="0"/>
              </a:rPr>
              <a:t> passa un vascello </a:t>
            </a:r>
            <a:r>
              <a:rPr lang="it-IT" dirty="0" err="1" smtClean="0">
                <a:latin typeface="Times New Roman" pitchFamily="18" charset="0"/>
                <a:cs typeface="Times New Roman" pitchFamily="18" charset="0"/>
              </a:rPr>
              <a:t>Klingon</a:t>
            </a:r>
            <a:r>
              <a:rPr lang="it-IT" dirty="0" smtClean="0">
                <a:latin typeface="Times New Roman" pitchFamily="18" charset="0"/>
                <a:cs typeface="Times New Roman" pitchFamily="18" charset="0"/>
              </a:rPr>
              <a:t> che si muove alla velocità </a:t>
            </a:r>
            <a:r>
              <a:rPr lang="it-IT" i="1" dirty="0" smtClean="0">
                <a:latin typeface="Times New Roman" pitchFamily="18" charset="0"/>
                <a:cs typeface="Times New Roman" pitchFamily="18" charset="0"/>
              </a:rPr>
              <a:t>u</a:t>
            </a:r>
            <a:r>
              <a:rPr lang="it-IT" dirty="0" smtClean="0">
                <a:latin typeface="Times New Roman" pitchFamily="18" charset="0"/>
                <a:cs typeface="Times New Roman" pitchFamily="18" charset="0"/>
              </a:rPr>
              <a:t> = 0,80 </a:t>
            </a:r>
            <a:r>
              <a:rPr lang="it-IT" i="1" dirty="0" smtClean="0">
                <a:latin typeface="Times New Roman" pitchFamily="18" charset="0"/>
                <a:cs typeface="Times New Roman" pitchFamily="18" charset="0"/>
              </a:rPr>
              <a:t>c</a:t>
            </a:r>
            <a:r>
              <a:rPr lang="it-IT" dirty="0" smtClean="0">
                <a:latin typeface="Times New Roman" pitchFamily="18" charset="0"/>
                <a:cs typeface="Times New Roman" pitchFamily="18" charset="0"/>
              </a:rPr>
              <a:t> rispetto all’</a:t>
            </a:r>
            <a:r>
              <a:rPr lang="it-IT" dirty="0" err="1" smtClean="0">
                <a:latin typeface="Times New Roman" pitchFamily="18" charset="0"/>
                <a:cs typeface="Times New Roman" pitchFamily="18" charset="0"/>
              </a:rPr>
              <a:t>Enterprise</a:t>
            </a:r>
            <a:r>
              <a:rPr lang="it-IT" dirty="0" smtClean="0">
                <a:latin typeface="Times New Roman" pitchFamily="18" charset="0"/>
                <a:cs typeface="Times New Roman" pitchFamily="18" charset="0"/>
              </a:rPr>
              <a:t>.</a:t>
            </a:r>
          </a:p>
          <a:p>
            <a:pPr algn="just"/>
            <a:r>
              <a:rPr lang="it-IT" dirty="0" smtClean="0">
                <a:latin typeface="Times New Roman" pitchFamily="18" charset="0"/>
                <a:cs typeface="Times New Roman" pitchFamily="18" charset="0"/>
              </a:rPr>
              <a:t>Quanto impiegano i proiettili a raggiungere il bersaglio secondo il pilota del vascello </a:t>
            </a:r>
            <a:r>
              <a:rPr lang="it-IT" dirty="0" err="1" smtClean="0">
                <a:latin typeface="Times New Roman" pitchFamily="18" charset="0"/>
                <a:cs typeface="Times New Roman" pitchFamily="18" charset="0"/>
              </a:rPr>
              <a:t>Klingon</a:t>
            </a:r>
            <a:r>
              <a:rPr lang="it-IT" dirty="0" smtClean="0">
                <a:latin typeface="Times New Roman" pitchFamily="18" charset="0"/>
                <a:cs typeface="Times New Roman" pitchFamily="18" charset="0"/>
              </a:rPr>
              <a:t>? (si può presentare il problema sia con </a:t>
            </a:r>
            <a:r>
              <a:rPr lang="it-IT" i="1" dirty="0" smtClean="0">
                <a:latin typeface="Times New Roman" pitchFamily="18" charset="0"/>
                <a:cs typeface="Times New Roman" pitchFamily="18" charset="0"/>
              </a:rPr>
              <a:t>u</a:t>
            </a:r>
            <a:r>
              <a:rPr lang="it-IT" dirty="0" smtClean="0">
                <a:latin typeface="Times New Roman" pitchFamily="18" charset="0"/>
                <a:cs typeface="Times New Roman" pitchFamily="18" charset="0"/>
              </a:rPr>
              <a:t> concorde a </a:t>
            </a:r>
            <a:r>
              <a:rPr lang="it-IT" i="1" dirty="0" smtClean="0">
                <a:latin typeface="Times New Roman" pitchFamily="18" charset="0"/>
                <a:cs typeface="Times New Roman" pitchFamily="18" charset="0"/>
              </a:rPr>
              <a:t>v</a:t>
            </a:r>
            <a:r>
              <a:rPr lang="it-IT" dirty="0" smtClean="0">
                <a:latin typeface="Times New Roman" pitchFamily="18" charset="0"/>
                <a:cs typeface="Times New Roman" pitchFamily="18" charset="0"/>
              </a:rPr>
              <a:t> proiettili che discorde)</a:t>
            </a:r>
            <a:endParaRPr lang="it-IT" dirty="0">
              <a:latin typeface="Times New Roman" pitchFamily="18" charset="0"/>
              <a:cs typeface="Times New Roman" pitchFamily="18" charset="0"/>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755576" y="980728"/>
            <a:ext cx="7772400" cy="2146523"/>
          </a:xfrm>
        </p:spPr>
        <p:txBody>
          <a:bodyPr/>
          <a:lstStyle/>
          <a:p>
            <a:pPr algn="ctr"/>
            <a:r>
              <a:rPr lang="it-IT" dirty="0" smtClean="0"/>
              <a:t>Possiamo già introdurre la “contrazione delle lunghezze”</a:t>
            </a:r>
            <a:endParaRPr lang="it-IT" dirty="0"/>
          </a:p>
        </p:txBody>
      </p:sp>
      <p:sp>
        <p:nvSpPr>
          <p:cNvPr id="3" name="Segnaposto testo 2"/>
          <p:cNvSpPr>
            <a:spLocks noGrp="1"/>
          </p:cNvSpPr>
          <p:nvPr>
            <p:ph type="body" idx="1"/>
          </p:nvPr>
        </p:nvSpPr>
        <p:spPr>
          <a:xfrm>
            <a:off x="722313" y="3367088"/>
            <a:ext cx="7772400" cy="2798216"/>
          </a:xfrm>
        </p:spPr>
        <p:txBody>
          <a:bodyPr/>
          <a:lstStyle/>
          <a:p>
            <a:r>
              <a:rPr lang="it-IT" dirty="0" smtClean="0">
                <a:latin typeface="Times New Roman" pitchFamily="18" charset="0"/>
                <a:cs typeface="Times New Roman" pitchFamily="18" charset="0"/>
              </a:rPr>
              <a:t>Un mesone µ (muone) ha una vita media pari a 2,197</a:t>
            </a:r>
            <a:r>
              <a:rPr lang="it-IT" dirty="0" smtClean="0">
                <a:latin typeface="Times New Roman" pitchFamily="18" charset="0"/>
                <a:cs typeface="Times New Roman" pitchFamily="18" charset="0"/>
                <a:sym typeface="Symbol"/>
              </a:rPr>
              <a:t>10</a:t>
            </a:r>
            <a:r>
              <a:rPr lang="it-IT" baseline="30000" dirty="0" smtClean="0">
                <a:latin typeface="Times New Roman" pitchFamily="18" charset="0"/>
                <a:cs typeface="Times New Roman" pitchFamily="18" charset="0"/>
                <a:sym typeface="Symbol"/>
              </a:rPr>
              <a:t>6</a:t>
            </a:r>
            <a:r>
              <a:rPr lang="it-IT" dirty="0" smtClean="0">
                <a:latin typeface="Times New Roman" pitchFamily="18" charset="0"/>
                <a:cs typeface="Times New Roman" pitchFamily="18" charset="0"/>
                <a:sym typeface="Symbol"/>
              </a:rPr>
              <a:t> s. Il muone, viaggia ad una velocità pari a 0,950 c rispetto al laboratorio.</a:t>
            </a:r>
          </a:p>
          <a:p>
            <a:pPr>
              <a:buFont typeface="Arial" pitchFamily="34" charset="0"/>
              <a:buChar char="•"/>
            </a:pPr>
            <a:r>
              <a:rPr lang="it-IT" dirty="0" smtClean="0">
                <a:latin typeface="Times New Roman" pitchFamily="18" charset="0"/>
                <a:cs typeface="Times New Roman" pitchFamily="18" charset="0"/>
                <a:sym typeface="Symbol"/>
              </a:rPr>
              <a:t>Quanto è lungo il percorso del muone nel riferimento del laboratorio?</a:t>
            </a:r>
          </a:p>
          <a:p>
            <a:pPr>
              <a:buFont typeface="Arial" pitchFamily="34" charset="0"/>
              <a:buChar char="•"/>
            </a:pPr>
            <a:r>
              <a:rPr lang="it-IT" dirty="0" smtClean="0">
                <a:latin typeface="Times New Roman" pitchFamily="18" charset="0"/>
                <a:cs typeface="Times New Roman" pitchFamily="18" charset="0"/>
                <a:sym typeface="Symbol"/>
              </a:rPr>
              <a:t>Quanto è lungo il percorso del muone nel riferimento in cui il muone è in quiete?</a:t>
            </a:r>
          </a:p>
          <a:p>
            <a:r>
              <a:rPr lang="it-IT" dirty="0" smtClean="0">
                <a:latin typeface="Times New Roman" pitchFamily="18" charset="0"/>
                <a:cs typeface="Times New Roman" pitchFamily="18" charset="0"/>
                <a:sym typeface="Symbol"/>
              </a:rPr>
              <a:t>Vedi anche il </a:t>
            </a:r>
            <a:r>
              <a:rPr lang="it-IT" dirty="0" err="1" smtClean="0">
                <a:latin typeface="Times New Roman" pitchFamily="18" charset="0"/>
                <a:cs typeface="Times New Roman" pitchFamily="18" charset="0"/>
                <a:sym typeface="Symbol"/>
              </a:rPr>
              <a:t>ppt</a:t>
            </a:r>
            <a:r>
              <a:rPr lang="it-IT" dirty="0" smtClean="0">
                <a:latin typeface="Times New Roman" pitchFamily="18" charset="0"/>
                <a:cs typeface="Times New Roman" pitchFamily="18" charset="0"/>
                <a:sym typeface="Symbol"/>
              </a:rPr>
              <a:t> “Le trasformazioni di Lorentz (da 17 a 20)”</a:t>
            </a:r>
            <a:endParaRPr lang="it-IT" dirty="0">
              <a:latin typeface="Times New Roman" pitchFamily="18" charset="0"/>
              <a:cs typeface="Times New Roman" pitchFamily="18"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2" name="Rectangle 4"/>
          <p:cNvSpPr>
            <a:spLocks noGrp="1" noChangeArrowheads="1"/>
          </p:cNvSpPr>
          <p:nvPr>
            <p:ph type="title"/>
          </p:nvPr>
        </p:nvSpPr>
        <p:spPr/>
        <p:txBody>
          <a:bodyPr/>
          <a:lstStyle/>
          <a:p>
            <a:r>
              <a:rPr lang="it-IT" dirty="0"/>
              <a:t>Postulati </a:t>
            </a:r>
            <a:r>
              <a:rPr lang="it-IT" dirty="0" smtClean="0"/>
              <a:t>della Relatività</a:t>
            </a:r>
            <a:endParaRPr lang="it-IT" dirty="0"/>
          </a:p>
        </p:txBody>
      </p:sp>
      <p:sp>
        <p:nvSpPr>
          <p:cNvPr id="7171" name="Rectangle 3"/>
          <p:cNvSpPr>
            <a:spLocks noGrp="1" noChangeArrowheads="1"/>
          </p:cNvSpPr>
          <p:nvPr>
            <p:ph idx="1"/>
          </p:nvPr>
        </p:nvSpPr>
        <p:spPr/>
        <p:txBody>
          <a:bodyPr/>
          <a:lstStyle/>
          <a:p>
            <a:pPr marL="609600" indent="-609600" algn="just">
              <a:buFontTx/>
              <a:buAutoNum type="arabicPeriod"/>
            </a:pPr>
            <a:r>
              <a:rPr lang="it-IT" u="sng" dirty="0"/>
              <a:t>Tutte le leggi della fisica </a:t>
            </a:r>
            <a:r>
              <a:rPr lang="it-IT" dirty="0"/>
              <a:t>hanno la stessa forma in tutti i riferimenti inerziali (non esiste un sistema </a:t>
            </a:r>
            <a:r>
              <a:rPr lang="it-IT" dirty="0" smtClean="0"/>
              <a:t>di riferimento privilegiato</a:t>
            </a:r>
            <a:r>
              <a:rPr lang="it-IT" dirty="0"/>
              <a:t>)</a:t>
            </a:r>
          </a:p>
          <a:p>
            <a:pPr marL="609600" indent="-609600" algn="just">
              <a:buFontTx/>
              <a:buAutoNum type="arabicPeriod"/>
            </a:pPr>
            <a:r>
              <a:rPr lang="it-IT" dirty="0"/>
              <a:t>La velocità della luce </a:t>
            </a:r>
            <a:r>
              <a:rPr lang="it-IT" dirty="0" smtClean="0"/>
              <a:t>nel vuoto ha </a:t>
            </a:r>
            <a:r>
              <a:rPr lang="it-IT" dirty="0"/>
              <a:t>lo stesso valore per ogni osservatore inerziale e in qualsiasi direzione (non dipende dal moto della sorgente o dell’osservatore</a:t>
            </a:r>
            <a:r>
              <a:rPr lang="it-IT" dirty="0" smtClean="0"/>
              <a:t>)</a:t>
            </a:r>
          </a:p>
          <a:p>
            <a:pPr marL="609600" indent="-609600" algn="just">
              <a:buFontTx/>
              <a:buAutoNum type="arabicPeriod"/>
            </a:pPr>
            <a:r>
              <a:rPr lang="it-IT" dirty="0" smtClean="0"/>
              <a:t>(sottinteso) Lo spazio e il tempo sono omogenei, lo spazio è isotropo</a:t>
            </a:r>
            <a:endParaRPr lang="it-IT"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Conseguenze cinematiche</a:t>
            </a:r>
            <a:endParaRPr lang="it-IT" dirty="0"/>
          </a:p>
        </p:txBody>
      </p:sp>
      <p:sp>
        <p:nvSpPr>
          <p:cNvPr id="3" name="Segnaposto contenuto 2"/>
          <p:cNvSpPr>
            <a:spLocks noGrp="1"/>
          </p:cNvSpPr>
          <p:nvPr>
            <p:ph idx="1"/>
          </p:nvPr>
        </p:nvSpPr>
        <p:spPr/>
        <p:txBody>
          <a:bodyPr/>
          <a:lstStyle/>
          <a:p>
            <a:r>
              <a:rPr lang="it-IT" dirty="0" smtClean="0"/>
              <a:t>Sincronizzare gli orologi</a:t>
            </a:r>
          </a:p>
          <a:p>
            <a:r>
              <a:rPr lang="it-IT" dirty="0" smtClean="0"/>
              <a:t>Dilatazione dei tempi</a:t>
            </a:r>
          </a:p>
          <a:p>
            <a:r>
              <a:rPr lang="it-IT" dirty="0" smtClean="0"/>
              <a:t>Trasformazioni di </a:t>
            </a:r>
            <a:r>
              <a:rPr lang="it-IT" dirty="0" err="1" smtClean="0"/>
              <a:t>Lorentz</a:t>
            </a:r>
            <a:endParaRPr lang="it-IT" dirty="0" smtClean="0"/>
          </a:p>
          <a:p>
            <a:r>
              <a:rPr lang="it-IT" dirty="0" smtClean="0"/>
              <a:t>Relatività della simultaneità</a:t>
            </a:r>
          </a:p>
          <a:p>
            <a:r>
              <a:rPr lang="it-IT" dirty="0" smtClean="0"/>
              <a:t>Contrazione delle lunghezze</a:t>
            </a:r>
          </a:p>
          <a:p>
            <a:r>
              <a:rPr lang="it-IT" dirty="0" smtClean="0"/>
              <a:t>Leggi di composizione delle velocità</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457200" y="457200"/>
            <a:ext cx="7772400" cy="762000"/>
          </a:xfrm>
        </p:spPr>
        <p:txBody>
          <a:bodyPr/>
          <a:lstStyle/>
          <a:p>
            <a:r>
              <a:rPr lang="it-IT" dirty="0" smtClean="0"/>
              <a:t>Cos’è il tempo?</a:t>
            </a:r>
            <a:endParaRPr lang="it-IT" dirty="0"/>
          </a:p>
        </p:txBody>
      </p:sp>
      <p:sp>
        <p:nvSpPr>
          <p:cNvPr id="12291" name="Rectangle 3"/>
          <p:cNvSpPr>
            <a:spLocks noGrp="1" noChangeArrowheads="1"/>
          </p:cNvSpPr>
          <p:nvPr>
            <p:ph idx="1"/>
          </p:nvPr>
        </p:nvSpPr>
        <p:spPr>
          <a:xfrm>
            <a:off x="395536" y="1600200"/>
            <a:ext cx="8280920" cy="4838700"/>
          </a:xfrm>
        </p:spPr>
        <p:txBody>
          <a:bodyPr>
            <a:normAutofit/>
          </a:bodyPr>
          <a:lstStyle/>
          <a:p>
            <a:pPr marL="177800" indent="-152400"/>
            <a:r>
              <a:rPr lang="it-IT" sz="2400" dirty="0" smtClean="0"/>
              <a:t>In un </a:t>
            </a:r>
            <a:r>
              <a:rPr lang="it-IT" sz="2400" dirty="0" err="1" smtClean="0"/>
              <a:t>S.R.I</a:t>
            </a:r>
            <a:r>
              <a:rPr lang="it-IT" sz="2400" dirty="0" smtClean="0"/>
              <a:t> la </a:t>
            </a:r>
            <a:r>
              <a:rPr lang="it-IT" sz="2400" dirty="0" smtClean="0">
                <a:solidFill>
                  <a:srgbClr val="FF0000"/>
                </a:solidFill>
              </a:rPr>
              <a:t>posizione</a:t>
            </a:r>
            <a:r>
              <a:rPr lang="it-IT" sz="2400" dirty="0" smtClean="0"/>
              <a:t> di un corpo è determinata un campione di lunghezza rigido (coordinate cartesiane)</a:t>
            </a:r>
          </a:p>
          <a:p>
            <a:pPr marL="177800" indent="-152400"/>
            <a:r>
              <a:rPr lang="it-IT" sz="2400" dirty="0" smtClean="0"/>
              <a:t>Il moto è descritto dando le coordinate in funzione del tempo, ma come si definisce il tempo?</a:t>
            </a:r>
          </a:p>
          <a:p>
            <a:pPr marL="177800" indent="-152400"/>
            <a:r>
              <a:rPr lang="it-IT" sz="2400" dirty="0" smtClean="0"/>
              <a:t>La coordinata tempo è definita </a:t>
            </a:r>
            <a:r>
              <a:rPr lang="it-IT" sz="2400" b="1" dirty="0" smtClean="0">
                <a:solidFill>
                  <a:srgbClr val="0070C0"/>
                </a:solidFill>
              </a:rPr>
              <a:t>localmente</a:t>
            </a:r>
            <a:r>
              <a:rPr lang="it-IT" sz="2400" dirty="0" smtClean="0"/>
              <a:t> mediante la posizione delle lancette su un orologio (stazionario): “il corpo P passa per A all’istante </a:t>
            </a:r>
            <a:r>
              <a:rPr lang="it-IT" sz="2400" i="1" dirty="0" smtClean="0">
                <a:latin typeface="Times New Roman" pitchFamily="18" charset="0"/>
                <a:cs typeface="Times New Roman" pitchFamily="18" charset="0"/>
              </a:rPr>
              <a:t>t</a:t>
            </a:r>
            <a:r>
              <a:rPr lang="it-IT" sz="2400" baseline="-25000" dirty="0" smtClean="0">
                <a:latin typeface="Times New Roman" pitchFamily="18" charset="0"/>
                <a:cs typeface="Times New Roman" pitchFamily="18" charset="0"/>
              </a:rPr>
              <a:t>0</a:t>
            </a:r>
            <a:r>
              <a:rPr lang="it-IT" sz="2400" dirty="0" smtClean="0">
                <a:latin typeface="Times New Roman" pitchFamily="18" charset="0"/>
                <a:cs typeface="Times New Roman" pitchFamily="18" charset="0"/>
              </a:rPr>
              <a:t>”</a:t>
            </a:r>
            <a:r>
              <a:rPr lang="it-IT" sz="2400" dirty="0" smtClean="0"/>
              <a:t> significa “il passaggio di P nel punto A è </a:t>
            </a:r>
            <a:r>
              <a:rPr lang="it-IT" sz="2400" dirty="0" smtClean="0">
                <a:solidFill>
                  <a:srgbClr val="FF0000"/>
                </a:solidFill>
              </a:rPr>
              <a:t>simultaneo</a:t>
            </a:r>
            <a:r>
              <a:rPr lang="it-IT" sz="2400" dirty="0" smtClean="0"/>
              <a:t> al passaggio per </a:t>
            </a:r>
            <a:r>
              <a:rPr lang="it-IT" sz="2400" i="1" dirty="0" smtClean="0">
                <a:latin typeface="Times New Roman" pitchFamily="18" charset="0"/>
                <a:cs typeface="Times New Roman" pitchFamily="18" charset="0"/>
              </a:rPr>
              <a:t>t</a:t>
            </a:r>
            <a:r>
              <a:rPr lang="it-IT" sz="2400" baseline="-25000" dirty="0" smtClean="0">
                <a:latin typeface="Times New Roman" pitchFamily="18" charset="0"/>
                <a:cs typeface="Times New Roman" pitchFamily="18" charset="0"/>
              </a:rPr>
              <a:t>0  </a:t>
            </a:r>
            <a:r>
              <a:rPr lang="it-IT" sz="2400" dirty="0" smtClean="0"/>
              <a:t>delle lancette di un orologio </a:t>
            </a:r>
            <a:r>
              <a:rPr lang="it-IT" sz="2400" dirty="0" smtClean="0">
                <a:solidFill>
                  <a:srgbClr val="FF0000"/>
                </a:solidFill>
              </a:rPr>
              <a:t>posto in A</a:t>
            </a:r>
            <a:r>
              <a:rPr lang="it-IT" sz="2400" dirty="0" smtClean="0"/>
              <a:t>”</a:t>
            </a:r>
          </a:p>
          <a:p>
            <a:pPr marL="177800" indent="-152400"/>
            <a:r>
              <a:rPr lang="it-IT" sz="2400" dirty="0" smtClean="0"/>
              <a:t>Come possiamo misurare il tempo lontano da A? Come confrontiamo il tempo in punti distinti?</a:t>
            </a:r>
            <a:endParaRPr lang="it-IT" sz="2400"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457200" y="457200"/>
            <a:ext cx="7772400" cy="762000"/>
          </a:xfrm>
        </p:spPr>
        <p:txBody>
          <a:bodyPr/>
          <a:lstStyle/>
          <a:p>
            <a:r>
              <a:rPr lang="it-IT" dirty="0" smtClean="0"/>
              <a:t>Sincronizzare gli orologi</a:t>
            </a:r>
            <a:endParaRPr lang="it-IT" dirty="0"/>
          </a:p>
        </p:txBody>
      </p:sp>
      <p:sp>
        <p:nvSpPr>
          <p:cNvPr id="12291" name="Rectangle 3"/>
          <p:cNvSpPr>
            <a:spLocks noGrp="1" noChangeArrowheads="1"/>
          </p:cNvSpPr>
          <p:nvPr>
            <p:ph idx="1"/>
          </p:nvPr>
        </p:nvSpPr>
        <p:spPr>
          <a:xfrm>
            <a:off x="395536" y="1600200"/>
            <a:ext cx="8280920" cy="2404864"/>
          </a:xfrm>
        </p:spPr>
        <p:txBody>
          <a:bodyPr>
            <a:normAutofit/>
          </a:bodyPr>
          <a:lstStyle/>
          <a:p>
            <a:pPr marL="177800" indent="-152400"/>
            <a:r>
              <a:rPr lang="it-IT" sz="2400" dirty="0" smtClean="0"/>
              <a:t>Consideriamo due punti A e B e due orologi (identici) stazionari in A e B.</a:t>
            </a:r>
          </a:p>
          <a:p>
            <a:pPr marL="177800" indent="-152400"/>
            <a:r>
              <a:rPr lang="it-IT" sz="2400" dirty="0" smtClean="0"/>
              <a:t>Ciascun orologio misura il tempo “locale”</a:t>
            </a:r>
          </a:p>
          <a:p>
            <a:pPr marL="177800" indent="-152400"/>
            <a:r>
              <a:rPr lang="it-IT" sz="2400" dirty="0" smtClean="0"/>
              <a:t>Per </a:t>
            </a:r>
            <a:r>
              <a:rPr lang="it-IT" sz="2400" b="1" dirty="0" smtClean="0"/>
              <a:t>definizione</a:t>
            </a:r>
            <a:r>
              <a:rPr lang="it-IT" sz="2400" dirty="0" smtClean="0"/>
              <a:t> "</a:t>
            </a:r>
            <a:r>
              <a:rPr lang="it-IT" sz="2400" dirty="0" smtClean="0">
                <a:solidFill>
                  <a:srgbClr val="0070C0"/>
                </a:solidFill>
              </a:rPr>
              <a:t>il tempo impiegato da un raggio di luce per andare da A </a:t>
            </a:r>
            <a:r>
              <a:rPr lang="it-IT" sz="2400" dirty="0" err="1" smtClean="0">
                <a:solidFill>
                  <a:srgbClr val="0070C0"/>
                </a:solidFill>
              </a:rPr>
              <a:t>a</a:t>
            </a:r>
            <a:r>
              <a:rPr lang="it-IT" sz="2400" dirty="0" smtClean="0">
                <a:solidFill>
                  <a:srgbClr val="0070C0"/>
                </a:solidFill>
              </a:rPr>
              <a:t> B è uguale al tempo impiegato per andare da B ad A</a:t>
            </a:r>
            <a:r>
              <a:rPr lang="it-IT" sz="2400" dirty="0" smtClean="0"/>
              <a:t>“.</a:t>
            </a:r>
          </a:p>
        </p:txBody>
      </p:sp>
      <p:grpSp>
        <p:nvGrpSpPr>
          <p:cNvPr id="21" name="Gruppo 20"/>
          <p:cNvGrpSpPr/>
          <p:nvPr/>
        </p:nvGrpSpPr>
        <p:grpSpPr>
          <a:xfrm>
            <a:off x="1115616" y="4365104"/>
            <a:ext cx="2633516" cy="1171873"/>
            <a:chOff x="714348" y="5373216"/>
            <a:chExt cx="2633516" cy="1171873"/>
          </a:xfrm>
        </p:grpSpPr>
        <p:cxnSp>
          <p:nvCxnSpPr>
            <p:cNvPr id="8" name="Connettore 2 7"/>
            <p:cNvCxnSpPr/>
            <p:nvPr/>
          </p:nvCxnSpPr>
          <p:spPr>
            <a:xfrm rot="10800000" flipH="1" flipV="1">
              <a:off x="714348" y="6291649"/>
              <a:ext cx="2214578" cy="1588"/>
            </a:xfrm>
            <a:prstGeom prst="straightConnector1">
              <a:avLst/>
            </a:prstGeom>
            <a:ln w="19050">
              <a:solidFill>
                <a:srgbClr val="0070C0"/>
              </a:solidFill>
              <a:tailEnd type="arrow"/>
            </a:ln>
          </p:spPr>
          <p:style>
            <a:lnRef idx="1">
              <a:schemeClr val="accent1"/>
            </a:lnRef>
            <a:fillRef idx="0">
              <a:schemeClr val="accent1"/>
            </a:fillRef>
            <a:effectRef idx="0">
              <a:schemeClr val="accent1"/>
            </a:effectRef>
            <a:fontRef idx="minor">
              <a:schemeClr val="tx1"/>
            </a:fontRef>
          </p:style>
        </p:cxnSp>
        <p:sp>
          <p:nvSpPr>
            <p:cNvPr id="9" name="Rettangolo 8"/>
            <p:cNvSpPr/>
            <p:nvPr/>
          </p:nvSpPr>
          <p:spPr>
            <a:xfrm rot="5400000">
              <a:off x="2018851" y="5766125"/>
              <a:ext cx="928694" cy="142876"/>
            </a:xfrm>
            <a:prstGeom prst="rect">
              <a:avLst/>
            </a:prstGeom>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path path="circle">
                <a:fillToRect l="50000" t="50000" r="50000" b="50000"/>
              </a:path>
              <a:tileRect/>
            </a:gra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t-IT"/>
            </a:p>
          </p:txBody>
        </p:sp>
        <p:cxnSp>
          <p:nvCxnSpPr>
            <p:cNvPr id="12" name="Connettore 2 11"/>
            <p:cNvCxnSpPr/>
            <p:nvPr/>
          </p:nvCxnSpPr>
          <p:spPr>
            <a:xfrm rot="10800000" flipH="1" flipV="1">
              <a:off x="983000" y="5877272"/>
              <a:ext cx="1428760" cy="1588"/>
            </a:xfrm>
            <a:prstGeom prst="straightConnector1">
              <a:avLst/>
            </a:prstGeom>
            <a:ln w="38100">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13" name="CasellaDiTesto 12"/>
            <p:cNvSpPr txBox="1"/>
            <p:nvPr/>
          </p:nvSpPr>
          <p:spPr>
            <a:xfrm>
              <a:off x="2555776" y="5373216"/>
              <a:ext cx="792088" cy="276999"/>
            </a:xfrm>
            <a:prstGeom prst="rect">
              <a:avLst/>
            </a:prstGeom>
            <a:noFill/>
          </p:spPr>
          <p:txBody>
            <a:bodyPr wrap="square" rtlCol="0">
              <a:spAutoFit/>
            </a:bodyPr>
            <a:lstStyle/>
            <a:p>
              <a:r>
                <a:rPr lang="it-IT" sz="1200" dirty="0" smtClean="0">
                  <a:solidFill>
                    <a:srgbClr val="00B050"/>
                  </a:solidFill>
                </a:rPr>
                <a:t>Specchio</a:t>
              </a:r>
              <a:endParaRPr lang="it-IT" sz="1200" dirty="0">
                <a:solidFill>
                  <a:srgbClr val="00B050"/>
                </a:solidFill>
              </a:endParaRPr>
            </a:p>
          </p:txBody>
        </p:sp>
        <p:sp>
          <p:nvSpPr>
            <p:cNvPr id="14" name="CasellaDiTesto 13"/>
            <p:cNvSpPr txBox="1"/>
            <p:nvPr/>
          </p:nvSpPr>
          <p:spPr>
            <a:xfrm>
              <a:off x="827584" y="6237312"/>
              <a:ext cx="428628" cy="307777"/>
            </a:xfrm>
            <a:prstGeom prst="rect">
              <a:avLst/>
            </a:prstGeom>
            <a:noFill/>
          </p:spPr>
          <p:txBody>
            <a:bodyPr wrap="square" rtlCol="0">
              <a:spAutoFit/>
            </a:bodyPr>
            <a:lstStyle/>
            <a:p>
              <a:r>
                <a:rPr lang="it-IT" sz="1400" dirty="0" smtClean="0"/>
                <a:t>A</a:t>
              </a:r>
              <a:endParaRPr lang="it-IT" sz="1400" dirty="0"/>
            </a:p>
          </p:txBody>
        </p:sp>
        <p:sp>
          <p:nvSpPr>
            <p:cNvPr id="15" name="CasellaDiTesto 14"/>
            <p:cNvSpPr txBox="1"/>
            <p:nvPr/>
          </p:nvSpPr>
          <p:spPr>
            <a:xfrm>
              <a:off x="2267744" y="6237312"/>
              <a:ext cx="428628" cy="307777"/>
            </a:xfrm>
            <a:prstGeom prst="rect">
              <a:avLst/>
            </a:prstGeom>
            <a:noFill/>
          </p:spPr>
          <p:txBody>
            <a:bodyPr wrap="square" rtlCol="0">
              <a:spAutoFit/>
            </a:bodyPr>
            <a:lstStyle/>
            <a:p>
              <a:r>
                <a:rPr lang="it-IT" sz="1400" dirty="0" smtClean="0"/>
                <a:t>B</a:t>
              </a:r>
              <a:endParaRPr lang="it-IT" sz="1400" dirty="0"/>
            </a:p>
          </p:txBody>
        </p:sp>
        <p:cxnSp>
          <p:nvCxnSpPr>
            <p:cNvPr id="19" name="Connettore 2 18"/>
            <p:cNvCxnSpPr/>
            <p:nvPr/>
          </p:nvCxnSpPr>
          <p:spPr>
            <a:xfrm flipH="1" flipV="1">
              <a:off x="983000" y="6021288"/>
              <a:ext cx="1428760" cy="1588"/>
            </a:xfrm>
            <a:prstGeom prst="straightConnector1">
              <a:avLst/>
            </a:prstGeom>
            <a:ln w="38100">
              <a:solidFill>
                <a:srgbClr val="0070C0"/>
              </a:solidFill>
              <a:tailEnd type="arrow"/>
            </a:ln>
          </p:spPr>
          <p:style>
            <a:lnRef idx="1">
              <a:schemeClr val="accent1"/>
            </a:lnRef>
            <a:fillRef idx="0">
              <a:schemeClr val="accent1"/>
            </a:fillRef>
            <a:effectRef idx="0">
              <a:schemeClr val="accent1"/>
            </a:effectRef>
            <a:fontRef idx="minor">
              <a:schemeClr val="tx1"/>
            </a:fontRef>
          </p:style>
        </p:cxnSp>
      </p:grpSp>
      <p:pic>
        <p:nvPicPr>
          <p:cNvPr id="20" name="Immagine 19" descr="Sincr..jpg"/>
          <p:cNvPicPr>
            <a:picLocks noChangeAspect="1"/>
          </p:cNvPicPr>
          <p:nvPr/>
        </p:nvPicPr>
        <p:blipFill>
          <a:blip r:embed="rId2" cstate="print"/>
          <a:stretch>
            <a:fillRect/>
          </a:stretch>
        </p:blipFill>
        <p:spPr>
          <a:xfrm>
            <a:off x="5004048" y="3933056"/>
            <a:ext cx="2529830" cy="2219149"/>
          </a:xfrm>
          <a:prstGeom prst="rect">
            <a:avLst/>
          </a:prstGeom>
        </p:spPr>
      </p:pic>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457200" y="457200"/>
            <a:ext cx="7772400" cy="762000"/>
          </a:xfrm>
        </p:spPr>
        <p:txBody>
          <a:bodyPr/>
          <a:lstStyle/>
          <a:p>
            <a:r>
              <a:rPr lang="it-IT" dirty="0" smtClean="0"/>
              <a:t>Sincronizzare gli orologi</a:t>
            </a:r>
            <a:endParaRPr lang="it-IT" dirty="0"/>
          </a:p>
        </p:txBody>
      </p:sp>
      <p:sp>
        <p:nvSpPr>
          <p:cNvPr id="12291" name="Rectangle 3"/>
          <p:cNvSpPr>
            <a:spLocks noGrp="1" noChangeArrowheads="1"/>
          </p:cNvSpPr>
          <p:nvPr>
            <p:ph idx="1"/>
          </p:nvPr>
        </p:nvSpPr>
        <p:spPr>
          <a:xfrm>
            <a:off x="395536" y="1600200"/>
            <a:ext cx="8280920" cy="2116832"/>
          </a:xfrm>
        </p:spPr>
        <p:txBody>
          <a:bodyPr>
            <a:normAutofit/>
          </a:bodyPr>
          <a:lstStyle/>
          <a:p>
            <a:pPr lvl="0"/>
            <a:r>
              <a:rPr lang="it-IT" sz="2400" dirty="0" smtClean="0"/>
              <a:t>un raggio di luce parte da A all'istante (misurato dall'orologio in A) </a:t>
            </a:r>
            <a:r>
              <a:rPr lang="it-IT" sz="2400" i="1" dirty="0" err="1" smtClean="0"/>
              <a:t>t</a:t>
            </a:r>
            <a:r>
              <a:rPr lang="it-IT" sz="2400" i="1" baseline="-25000" dirty="0" err="1" smtClean="0"/>
              <a:t>A</a:t>
            </a:r>
            <a:r>
              <a:rPr lang="it-IT" sz="2400" dirty="0" smtClean="0"/>
              <a:t>, arriva in B e viene riflesso al tempo (misurato dall'orologio B) </a:t>
            </a:r>
            <a:r>
              <a:rPr lang="it-IT" sz="2400" i="1" dirty="0" err="1" smtClean="0"/>
              <a:t>t</a:t>
            </a:r>
            <a:r>
              <a:rPr lang="it-IT" sz="2400" i="1" baseline="-25000" dirty="0" err="1" smtClean="0"/>
              <a:t>B</a:t>
            </a:r>
            <a:r>
              <a:rPr lang="it-IT" sz="2400" dirty="0" smtClean="0"/>
              <a:t> e arriva in A al tempo </a:t>
            </a:r>
            <a:r>
              <a:rPr lang="it-IT" sz="2400" i="1" dirty="0" smtClean="0"/>
              <a:t>t'</a:t>
            </a:r>
            <a:r>
              <a:rPr lang="it-IT" sz="2400" i="1" baseline="-25000" dirty="0" smtClean="0"/>
              <a:t>A</a:t>
            </a:r>
            <a:r>
              <a:rPr lang="it-IT" sz="2400" dirty="0" smtClean="0"/>
              <a:t> (misurato da A)</a:t>
            </a:r>
          </a:p>
          <a:p>
            <a:pPr lvl="0"/>
            <a:r>
              <a:rPr lang="it-IT" sz="2400" dirty="0" smtClean="0"/>
              <a:t>i due orologi sono </a:t>
            </a:r>
            <a:r>
              <a:rPr lang="it-IT" sz="2400" i="1" dirty="0" smtClean="0">
                <a:solidFill>
                  <a:srgbClr val="FF0000"/>
                </a:solidFill>
              </a:rPr>
              <a:t>sincronizzati</a:t>
            </a:r>
            <a:r>
              <a:rPr lang="it-IT" sz="2400" dirty="0" smtClean="0"/>
              <a:t> se </a:t>
            </a:r>
          </a:p>
          <a:p>
            <a:pPr marL="177800" indent="-152400"/>
            <a:endParaRPr lang="it-IT" sz="2400" dirty="0" smtClean="0"/>
          </a:p>
        </p:txBody>
      </p:sp>
      <p:pic>
        <p:nvPicPr>
          <p:cNvPr id="20" name="Immagine 19" descr="Sincr..jpg"/>
          <p:cNvPicPr>
            <a:picLocks noChangeAspect="1"/>
          </p:cNvPicPr>
          <p:nvPr/>
        </p:nvPicPr>
        <p:blipFill>
          <a:blip r:embed="rId3" cstate="print"/>
          <a:stretch>
            <a:fillRect/>
          </a:stretch>
        </p:blipFill>
        <p:spPr>
          <a:xfrm>
            <a:off x="5436096" y="3645024"/>
            <a:ext cx="2529830" cy="2219149"/>
          </a:xfrm>
          <a:prstGeom prst="rect">
            <a:avLst/>
          </a:prstGeom>
        </p:spPr>
      </p:pic>
      <p:sp>
        <p:nvSpPr>
          <p:cNvPr id="57346" name="Rectangle 2"/>
          <p:cNvSpPr>
            <a:spLocks noChangeArrowheads="1"/>
          </p:cNvSpPr>
          <p:nvPr/>
        </p:nvSpPr>
        <p:spPr bwMode="auto">
          <a:xfrm>
            <a:off x="0" y="0"/>
            <a:ext cx="9144000" cy="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it-IT"/>
          </a:p>
        </p:txBody>
      </p:sp>
      <p:graphicFrame>
        <p:nvGraphicFramePr>
          <p:cNvPr id="57345" name="Object 1"/>
          <p:cNvGraphicFramePr>
            <a:graphicFrameLocks noChangeAspect="1"/>
          </p:cNvGraphicFramePr>
          <p:nvPr/>
        </p:nvGraphicFramePr>
        <p:xfrm>
          <a:off x="0" y="0"/>
          <a:ext cx="933450" cy="209550"/>
        </p:xfrm>
        <a:graphic>
          <a:graphicData uri="http://schemas.openxmlformats.org/presentationml/2006/ole">
            <p:oleObj spid="_x0000_s57356" name="Equazione" r:id="rId4" imgW="939392" imgH="215806" progId="Equation.3">
              <p:embed/>
            </p:oleObj>
          </a:graphicData>
        </a:graphic>
      </p:graphicFrame>
      <p:sp>
        <p:nvSpPr>
          <p:cNvPr id="57348" name="Rectangle 4"/>
          <p:cNvSpPr>
            <a:spLocks noChangeArrowheads="1"/>
          </p:cNvSpPr>
          <p:nvPr/>
        </p:nvSpPr>
        <p:spPr bwMode="auto">
          <a:xfrm>
            <a:off x="0" y="0"/>
            <a:ext cx="9144000" cy="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it-IT"/>
          </a:p>
        </p:txBody>
      </p:sp>
      <p:graphicFrame>
        <p:nvGraphicFramePr>
          <p:cNvPr id="57347" name="Object 3"/>
          <p:cNvGraphicFramePr>
            <a:graphicFrameLocks noChangeAspect="1"/>
          </p:cNvGraphicFramePr>
          <p:nvPr/>
        </p:nvGraphicFramePr>
        <p:xfrm>
          <a:off x="0" y="0"/>
          <a:ext cx="933450" cy="209550"/>
        </p:xfrm>
        <a:graphic>
          <a:graphicData uri="http://schemas.openxmlformats.org/presentationml/2006/ole">
            <p:oleObj spid="_x0000_s57357" name="Equazione" r:id="rId5" imgW="939392" imgH="215806" progId="Equation.3">
              <p:embed/>
            </p:oleObj>
          </a:graphicData>
        </a:graphic>
      </p:graphicFrame>
      <p:graphicFrame>
        <p:nvGraphicFramePr>
          <p:cNvPr id="57349" name="Object 0"/>
          <p:cNvGraphicFramePr>
            <a:graphicFrameLocks noChangeAspect="1"/>
          </p:cNvGraphicFramePr>
          <p:nvPr/>
        </p:nvGraphicFramePr>
        <p:xfrm>
          <a:off x="899592" y="4221088"/>
          <a:ext cx="3587750" cy="652462"/>
        </p:xfrm>
        <a:graphic>
          <a:graphicData uri="http://schemas.openxmlformats.org/presentationml/2006/ole">
            <p:oleObj spid="_x0000_s57358" name="Equazione" r:id="rId6" imgW="926698" imgH="215806" progId="Equation.3">
              <p:embed/>
            </p:oleObj>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457200" y="457200"/>
            <a:ext cx="7772400" cy="762000"/>
          </a:xfrm>
        </p:spPr>
        <p:txBody>
          <a:bodyPr/>
          <a:lstStyle/>
          <a:p>
            <a:r>
              <a:rPr lang="it-IT" dirty="0" smtClean="0"/>
              <a:t>Orologi sincronizzati</a:t>
            </a:r>
            <a:endParaRPr lang="it-IT" dirty="0"/>
          </a:p>
        </p:txBody>
      </p:sp>
      <p:sp>
        <p:nvSpPr>
          <p:cNvPr id="12291" name="Rectangle 3"/>
          <p:cNvSpPr>
            <a:spLocks noGrp="1" noChangeArrowheads="1"/>
          </p:cNvSpPr>
          <p:nvPr>
            <p:ph idx="1"/>
          </p:nvPr>
        </p:nvSpPr>
        <p:spPr>
          <a:xfrm>
            <a:off x="395536" y="1600200"/>
            <a:ext cx="8280920" cy="4709120"/>
          </a:xfrm>
        </p:spPr>
        <p:txBody>
          <a:bodyPr>
            <a:normAutofit/>
          </a:bodyPr>
          <a:lstStyle/>
          <a:p>
            <a:pPr lvl="0"/>
            <a:r>
              <a:rPr lang="it-IT" sz="2400" dirty="0" smtClean="0"/>
              <a:t>Si suppone che se l’orologio in A è sincronizzato con quello in B allora l’orologio in B è sincronizzato con quello in A</a:t>
            </a:r>
          </a:p>
          <a:p>
            <a:pPr lvl="0"/>
            <a:r>
              <a:rPr lang="it-IT" sz="2400" dirty="0" smtClean="0"/>
              <a:t>Si può estendere la procedura a quanti punti si voglia</a:t>
            </a:r>
          </a:p>
          <a:p>
            <a:pPr lvl="0"/>
            <a:r>
              <a:rPr lang="it-IT" sz="2400" dirty="0" smtClean="0"/>
              <a:t>Se A è sincronizzato con B e con C allora B e C sono sincronizzati tra loro</a:t>
            </a:r>
          </a:p>
          <a:p>
            <a:pPr lvl="0"/>
            <a:r>
              <a:rPr lang="it-IT" sz="2400" dirty="0" smtClean="0"/>
              <a:t>D’ora in poi assoceremo ad ogni punto di un SRI un orologio e tutti saranno sincronizzati</a:t>
            </a:r>
          </a:p>
          <a:p>
            <a:pPr lvl="0"/>
            <a:r>
              <a:rPr lang="it-IT" sz="2400" dirty="0" smtClean="0"/>
              <a:t>Il “tempo” di un evento sarà quello indicato simultaneamente al verificarsi dell’evento da un orologio stazionario sito nel punto in cui si verifica l’evento e sincronizzato con un ben precisato orologio stazionario</a:t>
            </a:r>
          </a:p>
          <a:p>
            <a:pPr marL="177800" indent="-152400"/>
            <a:endParaRPr lang="it-IT" sz="2400" dirty="0" smtClean="0"/>
          </a:p>
        </p:txBody>
      </p:sp>
      <p:sp>
        <p:nvSpPr>
          <p:cNvPr id="57346" name="Rectangle 2"/>
          <p:cNvSpPr>
            <a:spLocks noChangeArrowheads="1"/>
          </p:cNvSpPr>
          <p:nvPr/>
        </p:nvSpPr>
        <p:spPr bwMode="auto">
          <a:xfrm>
            <a:off x="0" y="0"/>
            <a:ext cx="9144000" cy="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it-IT"/>
          </a:p>
        </p:txBody>
      </p:sp>
      <p:graphicFrame>
        <p:nvGraphicFramePr>
          <p:cNvPr id="57345" name="Object 1"/>
          <p:cNvGraphicFramePr>
            <a:graphicFrameLocks noChangeAspect="1"/>
          </p:cNvGraphicFramePr>
          <p:nvPr/>
        </p:nvGraphicFramePr>
        <p:xfrm>
          <a:off x="0" y="0"/>
          <a:ext cx="933450" cy="209550"/>
        </p:xfrm>
        <a:graphic>
          <a:graphicData uri="http://schemas.openxmlformats.org/presentationml/2006/ole">
            <p:oleObj spid="_x0000_s61448" name="Equazione" r:id="rId3" imgW="939392" imgH="215806" progId="Equation.3">
              <p:embed/>
            </p:oleObj>
          </a:graphicData>
        </a:graphic>
      </p:graphicFrame>
      <p:sp>
        <p:nvSpPr>
          <p:cNvPr id="57348" name="Rectangle 4"/>
          <p:cNvSpPr>
            <a:spLocks noChangeArrowheads="1"/>
          </p:cNvSpPr>
          <p:nvPr/>
        </p:nvSpPr>
        <p:spPr bwMode="auto">
          <a:xfrm>
            <a:off x="0" y="0"/>
            <a:ext cx="9144000" cy="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endParaRPr lang="it-IT"/>
          </a:p>
        </p:txBody>
      </p:sp>
      <p:graphicFrame>
        <p:nvGraphicFramePr>
          <p:cNvPr id="57347" name="Object 3"/>
          <p:cNvGraphicFramePr>
            <a:graphicFrameLocks noChangeAspect="1"/>
          </p:cNvGraphicFramePr>
          <p:nvPr/>
        </p:nvGraphicFramePr>
        <p:xfrm>
          <a:off x="0" y="0"/>
          <a:ext cx="933450" cy="209550"/>
        </p:xfrm>
        <a:graphic>
          <a:graphicData uri="http://schemas.openxmlformats.org/presentationml/2006/ole">
            <p:oleObj spid="_x0000_s61449" name="Equazione" r:id="rId4" imgW="939392" imgH="215806" progId="Equation.3">
              <p:embed/>
            </p:oleObj>
          </a:graphicData>
        </a:graphic>
      </p:graphicFrame>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457200" y="457200"/>
            <a:ext cx="7772400" cy="762000"/>
          </a:xfrm>
        </p:spPr>
        <p:txBody>
          <a:bodyPr/>
          <a:lstStyle/>
          <a:p>
            <a:r>
              <a:rPr lang="it-IT" dirty="0" smtClean="0"/>
              <a:t>La dilatazione dei </a:t>
            </a:r>
            <a:r>
              <a:rPr lang="it-IT" dirty="0"/>
              <a:t>t</a:t>
            </a:r>
            <a:r>
              <a:rPr lang="it-IT" dirty="0" smtClean="0"/>
              <a:t>empi</a:t>
            </a:r>
            <a:endParaRPr lang="it-IT" dirty="0"/>
          </a:p>
        </p:txBody>
      </p:sp>
      <p:sp>
        <p:nvSpPr>
          <p:cNvPr id="12291" name="Rectangle 3"/>
          <p:cNvSpPr>
            <a:spLocks noGrp="1" noChangeArrowheads="1"/>
          </p:cNvSpPr>
          <p:nvPr>
            <p:ph idx="1"/>
          </p:nvPr>
        </p:nvSpPr>
        <p:spPr>
          <a:xfrm>
            <a:off x="609600" y="1600200"/>
            <a:ext cx="7772400" cy="4838700"/>
          </a:xfrm>
        </p:spPr>
        <p:txBody>
          <a:bodyPr>
            <a:normAutofit/>
          </a:bodyPr>
          <a:lstStyle/>
          <a:p>
            <a:pPr marL="0" indent="25400">
              <a:buFont typeface="Wingdings" pitchFamily="2" charset="2"/>
              <a:buNone/>
            </a:pPr>
            <a:r>
              <a:rPr lang="it-IT" sz="2800" dirty="0"/>
              <a:t>Se un osservatore misura un tempo </a:t>
            </a:r>
            <a:r>
              <a:rPr lang="it-IT" sz="2800" i="1" dirty="0" err="1">
                <a:latin typeface="Symbol" pitchFamily="18" charset="2"/>
              </a:rPr>
              <a:t>D</a:t>
            </a:r>
            <a:r>
              <a:rPr lang="it-IT" sz="2800" i="1" dirty="0" err="1"/>
              <a:t>t</a:t>
            </a:r>
            <a:r>
              <a:rPr lang="it-IT" sz="2800" dirty="0"/>
              <a:t> fra due eventi che accadono nello stesso punto rispetto al suo sistema di riferimento (</a:t>
            </a:r>
            <a:r>
              <a:rPr lang="it-IT" sz="2800" u="sng" dirty="0"/>
              <a:t>tempo proprio</a:t>
            </a:r>
            <a:r>
              <a:rPr lang="it-IT" sz="2800" dirty="0"/>
              <a:t>), allora un osservatore </a:t>
            </a:r>
            <a:r>
              <a:rPr lang="it-IT" sz="2800" i="1" dirty="0"/>
              <a:t>S</a:t>
            </a:r>
            <a:r>
              <a:rPr lang="it-IT" sz="2800" dirty="0"/>
              <a:t>’ in moto rispetto a </a:t>
            </a:r>
            <a:r>
              <a:rPr lang="it-IT" sz="2800" i="1" dirty="0"/>
              <a:t>S</a:t>
            </a:r>
            <a:r>
              <a:rPr lang="it-IT" sz="2800" dirty="0"/>
              <a:t> (e che quindi vede </a:t>
            </a:r>
            <a:r>
              <a:rPr lang="it-IT" sz="2800" i="1" dirty="0"/>
              <a:t>S</a:t>
            </a:r>
            <a:r>
              <a:rPr lang="it-IT" sz="2800" dirty="0"/>
              <a:t> in moto!) misura fra i due eventi (che per </a:t>
            </a:r>
            <a:r>
              <a:rPr lang="it-IT" sz="2800" i="1" dirty="0"/>
              <a:t>S</a:t>
            </a:r>
            <a:r>
              <a:rPr lang="it-IT" sz="2800" dirty="0"/>
              <a:t>’ avvengono in punti distinti) un tempo</a:t>
            </a:r>
            <a:r>
              <a:rPr lang="it-IT" dirty="0"/>
              <a:t> </a:t>
            </a:r>
          </a:p>
          <a:p>
            <a:pPr marL="0" indent="25400">
              <a:buFont typeface="Wingdings" pitchFamily="2" charset="2"/>
              <a:buNone/>
            </a:pPr>
            <a:endParaRPr lang="it-IT" dirty="0"/>
          </a:p>
          <a:p>
            <a:pPr marL="0" indent="25400">
              <a:buFont typeface="Wingdings" pitchFamily="2" charset="2"/>
              <a:buNone/>
            </a:pPr>
            <a:endParaRPr lang="it-IT" dirty="0"/>
          </a:p>
          <a:p>
            <a:pPr marL="0" indent="25400">
              <a:buFont typeface="Wingdings" pitchFamily="2" charset="2"/>
              <a:buNone/>
            </a:pPr>
            <a:r>
              <a:rPr lang="it-IT" sz="2800" dirty="0"/>
              <a:t>Il fenomeno è del tutto </a:t>
            </a:r>
            <a:r>
              <a:rPr lang="it-IT" sz="2800" dirty="0">
                <a:solidFill>
                  <a:srgbClr val="FF0000"/>
                </a:solidFill>
              </a:rPr>
              <a:t>simmetrico</a:t>
            </a:r>
          </a:p>
        </p:txBody>
      </p:sp>
      <p:graphicFrame>
        <p:nvGraphicFramePr>
          <p:cNvPr id="26624" name="Object 0"/>
          <p:cNvGraphicFramePr>
            <a:graphicFrameLocks noChangeAspect="1"/>
          </p:cNvGraphicFramePr>
          <p:nvPr/>
        </p:nvGraphicFramePr>
        <p:xfrm>
          <a:off x="2500298" y="4643446"/>
          <a:ext cx="3489332" cy="614995"/>
        </p:xfrm>
        <a:graphic>
          <a:graphicData uri="http://schemas.openxmlformats.org/presentationml/2006/ole">
            <p:oleObj spid="_x0000_s56325" name="Microsoft Equation 3.0" r:id="rId3" imgW="901309" imgH="203112" progId="Equation.3">
              <p:embed/>
            </p:oleObj>
          </a:graphicData>
        </a:graphic>
      </p:graphicFrame>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Tramonto">
  <a:themeElements>
    <a:clrScheme name="Tramonto">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Tramonto">
      <a:majorFont>
        <a:latin typeface="Trebuchet MS"/>
        <a:ea typeface=""/>
        <a:cs typeface=""/>
        <a:font script="Jpan" typeface="HGｺﾞｼｯｸM"/>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Georgia"/>
        <a:ea typeface=""/>
        <a:cs typeface=""/>
        <a:font script="Jpan" typeface="HG明朝B"/>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Tramonto">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extraClrSchemeLst/>
</a:theme>
</file>

<file path=ppt/theme/theme2.xml><?xml version="1.0" encoding="utf-8"?>
<a:theme xmlns:a="http://schemas.openxmlformats.org/drawingml/2006/main" name="Tema di Offic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ema di Offic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Urban</Template>
  <TotalTime>976</TotalTime>
  <Words>1467</Words>
  <Application>Microsoft Office PowerPoint</Application>
  <PresentationFormat>Lucidi</PresentationFormat>
  <Paragraphs>97</Paragraphs>
  <Slides>22</Slides>
  <Notes>0</Notes>
  <HiddenSlides>0</HiddenSlides>
  <MMClips>0</MMClips>
  <ScaleCrop>false</ScaleCrop>
  <HeadingPairs>
    <vt:vector size="6" baseType="variant">
      <vt:variant>
        <vt:lpstr>Tema</vt:lpstr>
      </vt:variant>
      <vt:variant>
        <vt:i4>1</vt:i4>
      </vt:variant>
      <vt:variant>
        <vt:lpstr>Server OLE incorporati</vt:lpstr>
      </vt:variant>
      <vt:variant>
        <vt:i4>2</vt:i4>
      </vt:variant>
      <vt:variant>
        <vt:lpstr>Titoli diapositive</vt:lpstr>
      </vt:variant>
      <vt:variant>
        <vt:i4>22</vt:i4>
      </vt:variant>
    </vt:vector>
  </HeadingPairs>
  <TitlesOfParts>
    <vt:vector size="25" baseType="lpstr">
      <vt:lpstr>Tramonto</vt:lpstr>
      <vt:lpstr>Equazione</vt:lpstr>
      <vt:lpstr>Microsoft Equation 3.0</vt:lpstr>
      <vt:lpstr>I postulati della Relatività Speciale e le prime conseguenze</vt:lpstr>
      <vt:lpstr>La formulazione di Einstein</vt:lpstr>
      <vt:lpstr>Postulati della Relatività</vt:lpstr>
      <vt:lpstr>Conseguenze cinematiche</vt:lpstr>
      <vt:lpstr>Cos’è il tempo?</vt:lpstr>
      <vt:lpstr>Sincronizzare gli orologi</vt:lpstr>
      <vt:lpstr>Sincronizzare gli orologi</vt:lpstr>
      <vt:lpstr>Orologi sincronizzati</vt:lpstr>
      <vt:lpstr>La dilatazione dei tempi</vt:lpstr>
      <vt:lpstr>Eventi e intervalli temporali</vt:lpstr>
      <vt:lpstr>Diapositiva 11</vt:lpstr>
      <vt:lpstr>Diapositiva 12</vt:lpstr>
      <vt:lpstr>Diapositiva 13</vt:lpstr>
      <vt:lpstr>Diapositiva 14</vt:lpstr>
      <vt:lpstr>Diapositiva 15</vt:lpstr>
      <vt:lpstr>Diapositiva 16</vt:lpstr>
      <vt:lpstr>Orologi che rallentano</vt:lpstr>
      <vt:lpstr>Diapositiva 18</vt:lpstr>
      <vt:lpstr>Punti cruciali</vt:lpstr>
      <vt:lpstr>Passiamo a qualche esempio ed esercizio</vt:lpstr>
      <vt:lpstr>Un altro esercizio, un po’ più complesso</vt:lpstr>
      <vt:lpstr>Possiamo già introdurre la “contrazione delle lunghezze”</vt:lpstr>
    </vt:vector>
  </TitlesOfParts>
  <Company>Gini Paolo</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Relatività Galileiana</dc:title>
  <dc:creator>Gini Paolo</dc:creator>
  <cp:lastModifiedBy>Paolo Gini</cp:lastModifiedBy>
  <cp:revision>147</cp:revision>
  <dcterms:created xsi:type="dcterms:W3CDTF">2000-04-25T15:24:31Z</dcterms:created>
  <dcterms:modified xsi:type="dcterms:W3CDTF">2017-01-30T16:30:34Z</dcterms:modified>
</cp:coreProperties>
</file>

<file path=docProps/thumbnail.jpeg>
</file>